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3" r:id="rId3"/>
    <p:sldId id="287" r:id="rId4"/>
    <p:sldId id="294" r:id="rId5"/>
    <p:sldId id="264" r:id="rId6"/>
    <p:sldId id="304" r:id="rId7"/>
    <p:sldId id="298" r:id="rId8"/>
    <p:sldId id="291" r:id="rId9"/>
    <p:sldId id="306" r:id="rId10"/>
    <p:sldId id="292" r:id="rId11"/>
    <p:sldId id="259" r:id="rId12"/>
    <p:sldId id="307" r:id="rId13"/>
    <p:sldId id="315" r:id="rId14"/>
    <p:sldId id="308" r:id="rId15"/>
    <p:sldId id="266" r:id="rId16"/>
    <p:sldId id="265" r:id="rId17"/>
    <p:sldId id="325" r:id="rId18"/>
    <p:sldId id="318" r:id="rId19"/>
    <p:sldId id="319" r:id="rId20"/>
    <p:sldId id="320" r:id="rId21"/>
    <p:sldId id="321" r:id="rId22"/>
    <p:sldId id="322" r:id="rId23"/>
    <p:sldId id="312" r:id="rId24"/>
    <p:sldId id="257" r:id="rId25"/>
    <p:sldId id="256" r:id="rId26"/>
    <p:sldId id="32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B4C9"/>
    <a:srgbClr val="16696F"/>
    <a:srgbClr val="FF8599"/>
    <a:srgbClr val="21B6BE"/>
    <a:srgbClr val="FFC000"/>
    <a:srgbClr val="59302D"/>
    <a:srgbClr val="93D7E5"/>
    <a:srgbClr val="D6F0F5"/>
    <a:srgbClr val="1CD8EC"/>
    <a:srgbClr val="19B4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09" autoAdjust="0"/>
    <p:restoredTop sz="95570" autoAdjust="0"/>
  </p:normalViewPr>
  <p:slideViewPr>
    <p:cSldViewPr snapToGrid="0">
      <p:cViewPr varScale="1">
        <p:scale>
          <a:sx n="111" d="100"/>
          <a:sy n="111" d="100"/>
        </p:scale>
        <p:origin x="-27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047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40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321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756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17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1703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9728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290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Mở SGK T42, tìm ngto hóa trị I&lt;II&lt;III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266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551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9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60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734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391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630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15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13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102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355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791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306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720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763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980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718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888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911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tiff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0" Type="http://schemas.microsoft.com/office/2007/relationships/media" Target="../media/media2.mp4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116582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rot="21070279">
            <a:off x="3167131" y="2698966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H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rgbClr val="BCDE12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67427" y="2699601"/>
            <a:ext cx="114165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7D93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O</a:t>
            </a:r>
            <a:endParaRPr lang="zh-CN" altLang="en-US" sz="9600" b="1" dirty="0">
              <a:ln w="101600">
                <a:noFill/>
              </a:ln>
              <a:solidFill>
                <a:srgbClr val="FF7D93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 rot="424737">
            <a:off x="5298531" y="2778633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13D6EB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Á</a:t>
            </a:r>
            <a:endParaRPr lang="zh-CN" altLang="en-US" sz="9600" b="1" dirty="0">
              <a:ln w="63500">
                <a:noFill/>
              </a:ln>
              <a:solidFill>
                <a:srgbClr val="13D6EB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76354" y="4248568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">
            <a:extLst>
              <a:ext uri="{FF2B5EF4-FFF2-40B4-BE49-F238E27FC236}">
                <a16:creationId xmlns:a16="http://schemas.microsoft.com/office/drawing/2014/main" xmlns="" id="{555D9E07-1351-0447-ACBC-5CE1D8A3055B}"/>
              </a:ext>
            </a:extLst>
          </p:cNvPr>
          <p:cNvSpPr/>
          <p:nvPr/>
        </p:nvSpPr>
        <p:spPr>
          <a:xfrm rot="20943421">
            <a:off x="6820445" y="2663195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5" name="文本框 61">
            <a:extLst>
              <a:ext uri="{FF2B5EF4-FFF2-40B4-BE49-F238E27FC236}">
                <a16:creationId xmlns:a16="http://schemas.microsoft.com/office/drawing/2014/main" xmlns="" id="{AD35D984-8AAC-314A-9D21-697167CD1269}"/>
              </a:ext>
            </a:extLst>
          </p:cNvPr>
          <p:cNvSpPr txBox="1"/>
          <p:nvPr/>
        </p:nvSpPr>
        <p:spPr>
          <a:xfrm rot="424737">
            <a:off x="7699481" y="2720159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FF8599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R</a:t>
            </a:r>
            <a:endParaRPr lang="zh-CN" altLang="en-US" sz="9600" b="1" dirty="0">
              <a:ln w="63500">
                <a:noFill/>
              </a:ln>
              <a:solidFill>
                <a:srgbClr val="FF8599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6" name="矩形 60">
            <a:extLst>
              <a:ext uri="{FF2B5EF4-FFF2-40B4-BE49-F238E27FC236}">
                <a16:creationId xmlns:a16="http://schemas.microsoft.com/office/drawing/2014/main" xmlns="" id="{E1B66D62-B8A9-2F47-B6E5-C9D5F7A683B7}"/>
              </a:ext>
            </a:extLst>
          </p:cNvPr>
          <p:cNvSpPr/>
          <p:nvPr/>
        </p:nvSpPr>
        <p:spPr>
          <a:xfrm rot="851252">
            <a:off x="8738150" y="2769307"/>
            <a:ext cx="6639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C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Ị</a:t>
            </a:r>
            <a:endParaRPr lang="zh-CN" altLang="en-US" sz="9600" b="1" dirty="0">
              <a:ln w="101600">
                <a:noFill/>
              </a:ln>
              <a:solidFill>
                <a:srgbClr val="FFC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1" name="矩形 60">
            <a:extLst>
              <a:ext uri="{FF2B5EF4-FFF2-40B4-BE49-F238E27FC236}">
                <a16:creationId xmlns:a16="http://schemas.microsoft.com/office/drawing/2014/main" xmlns="" id="{6E501379-86D7-42F3-9A56-A7DE8230BB9B}"/>
              </a:ext>
            </a:extLst>
          </p:cNvPr>
          <p:cNvSpPr/>
          <p:nvPr/>
        </p:nvSpPr>
        <p:spPr>
          <a:xfrm>
            <a:off x="5211196" y="1374965"/>
            <a:ext cx="2708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 err="1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 12. </a:t>
            </a:r>
            <a:endParaRPr lang="zh-CN" altLang="en-US" sz="8000" b="1" dirty="0">
              <a:ln w="101600">
                <a:noFill/>
              </a:ln>
              <a:solidFill>
                <a:srgbClr val="FF0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535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62" r="4000" b="19307"/>
          <a:stretch/>
        </p:blipFill>
        <p:spPr>
          <a:xfrm>
            <a:off x="0" y="0"/>
            <a:ext cx="12192000" cy="3753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4258183" y="2217639"/>
            <a:ext cx="41569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CỦNG CỐ</a:t>
            </a:r>
            <a:endParaRPr lang="zh-CN" altLang="en-US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400926"/>
            <a:ext cx="6320589" cy="86627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40379" y="3400925"/>
            <a:ext cx="5951621" cy="866275"/>
          </a:xfrm>
          <a:prstGeom prst="rect">
            <a:avLst/>
          </a:prstGeom>
          <a:solidFill>
            <a:srgbClr val="FFA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99454" y="3464912"/>
            <a:ext cx="1829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1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0850" y="3452882"/>
            <a:ext cx="1829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2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82971" y="4850776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Nêu khái niệm về hóa trị?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Người ta lấy hóa trị của nguyên tố nào để làm đơn vị?</a:t>
            </a:r>
          </a:p>
        </p:txBody>
      </p:sp>
      <p:sp>
        <p:nvSpPr>
          <p:cNvPr id="22" name="矩形 21"/>
          <p:cNvSpPr/>
          <p:nvPr/>
        </p:nvSpPr>
        <p:spPr>
          <a:xfrm>
            <a:off x="6381667" y="5772453"/>
            <a:ext cx="5669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KH, 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S, CH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HCl, 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256427" y="4350154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Xác định hóa trị của mỗi nguyên tố (nhóm nguyên tử) trong các hợp chất sau đây?</a:t>
            </a:r>
          </a:p>
        </p:txBody>
      </p:sp>
    </p:spTree>
    <p:extLst>
      <p:ext uri="{BB962C8B-B14F-4D97-AF65-F5344CB8AC3E}">
        <p14:creationId xmlns:p14="http://schemas.microsoft.com/office/powerpoint/2010/main" xmlns="" val="2820934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9" grpId="0" animBg="1"/>
      <p:bldP spid="7" grpId="0"/>
      <p:bldP spid="8" grpId="0"/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88">
            <a:extLst>
              <a:ext uri="{FF2B5EF4-FFF2-40B4-BE49-F238E27FC236}">
                <a16:creationId xmlns:a16="http://schemas.microsoft.com/office/drawing/2014/main" xmlns="" id="{ABC60316-1C8E-9449-8496-B1399D6E8C02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24" name="组合 89">
              <a:extLst>
                <a:ext uri="{FF2B5EF4-FFF2-40B4-BE49-F238E27FC236}">
                  <a16:creationId xmlns:a16="http://schemas.microsoft.com/office/drawing/2014/main" xmlns="" id="{A9086444-AACE-F848-8922-C9EF2E34F4CA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27" name="组合 92">
                <a:extLst>
                  <a:ext uri="{FF2B5EF4-FFF2-40B4-BE49-F238E27FC236}">
                    <a16:creationId xmlns:a16="http://schemas.microsoft.com/office/drawing/2014/main" xmlns="" id="{E37C8CC8-A041-CB47-93D1-74AD72B479F3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29" name="矩形 94">
                  <a:extLst>
                    <a:ext uri="{FF2B5EF4-FFF2-40B4-BE49-F238E27FC236}">
                      <a16:creationId xmlns:a16="http://schemas.microsoft.com/office/drawing/2014/main" xmlns="" id="{11FCE82C-445A-C843-B1DC-52728254221E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95">
                  <a:extLst>
                    <a:ext uri="{FF2B5EF4-FFF2-40B4-BE49-F238E27FC236}">
                      <a16:creationId xmlns:a16="http://schemas.microsoft.com/office/drawing/2014/main" xmlns="" id="{C8C1AA3B-1FED-7748-97E7-99BE02746B08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96">
                  <a:extLst>
                    <a:ext uri="{FF2B5EF4-FFF2-40B4-BE49-F238E27FC236}">
                      <a16:creationId xmlns:a16="http://schemas.microsoft.com/office/drawing/2014/main" xmlns="" id="{5A99096B-2A5A-074C-8BC7-64EAB07A2792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任意多边形 93">
                <a:extLst>
                  <a:ext uri="{FF2B5EF4-FFF2-40B4-BE49-F238E27FC236}">
                    <a16:creationId xmlns:a16="http://schemas.microsoft.com/office/drawing/2014/main" xmlns="" id="{9E992CC6-E2D5-DD4A-863A-4470013EA71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90">
              <a:extLst>
                <a:ext uri="{FF2B5EF4-FFF2-40B4-BE49-F238E27FC236}">
                  <a16:creationId xmlns:a16="http://schemas.microsoft.com/office/drawing/2014/main" xmlns="" id="{C9B6B2B9-6FED-814B-A673-DCA122751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26" name="图片 91">
              <a:extLst>
                <a:ext uri="{FF2B5EF4-FFF2-40B4-BE49-F238E27FC236}">
                  <a16:creationId xmlns:a16="http://schemas.microsoft.com/office/drawing/2014/main" xmlns="" id="{5119221A-6A20-E649-BB4E-A31649A24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772816"/>
            <a:ext cx="331236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8700">
                <a:latin typeface="+mj-lt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5" y="16113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778" y="28705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3661" y="2652676"/>
            <a:ext cx="106150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vi-VN" sz="12000" b="1">
                <a:solidFill>
                  <a:srgbClr val="18B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8117" y="1329237"/>
            <a:ext cx="29578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8700"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3872" y="3438928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227696" y="985755"/>
            <a:ext cx="2232248" cy="1944216"/>
          </a:xfrm>
          <a:prstGeom prst="cloudCallout">
            <a:avLst>
              <a:gd name="adj1" fmla="val 75068"/>
              <a:gd name="adj2" fmla="val -222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8831611" y="1035437"/>
            <a:ext cx="2232248" cy="1944216"/>
          </a:xfrm>
          <a:prstGeom prst="cloudCallout">
            <a:avLst>
              <a:gd name="adj1" fmla="val -84803"/>
              <a:gd name="adj2" fmla="val -211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05181" y="3878347"/>
            <a:ext cx="2232248" cy="1944216"/>
          </a:xfrm>
          <a:prstGeom prst="cloudCallout">
            <a:avLst>
              <a:gd name="adj1" fmla="val -68133"/>
              <a:gd name="adj2" fmla="val 138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32" name="任意多边形 162">
            <a:extLst>
              <a:ext uri="{FF2B5EF4-FFF2-40B4-BE49-F238E27FC236}">
                <a16:creationId xmlns:a16="http://schemas.microsoft.com/office/drawing/2014/main" xmlns="" id="{4BD874E4-7352-B142-9109-3BCFEC5C31B5}"/>
              </a:ext>
            </a:extLst>
          </p:cNvPr>
          <p:cNvSpPr/>
          <p:nvPr/>
        </p:nvSpPr>
        <p:spPr>
          <a:xfrm>
            <a:off x="8264082" y="5888020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163">
            <a:extLst>
              <a:ext uri="{FF2B5EF4-FFF2-40B4-BE49-F238E27FC236}">
                <a16:creationId xmlns:a16="http://schemas.microsoft.com/office/drawing/2014/main" xmlns="" id="{D59BEEC5-642F-5045-BE6C-0F22645E081E}"/>
              </a:ext>
            </a:extLst>
          </p:cNvPr>
          <p:cNvSpPr/>
          <p:nvPr/>
        </p:nvSpPr>
        <p:spPr>
          <a:xfrm>
            <a:off x="7551920" y="5624328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162">
            <a:extLst>
              <a:ext uri="{FF2B5EF4-FFF2-40B4-BE49-F238E27FC236}">
                <a16:creationId xmlns:a16="http://schemas.microsoft.com/office/drawing/2014/main" xmlns="" id="{6B00C6CB-3AC3-D944-924D-2131051E6FB0}"/>
              </a:ext>
            </a:extLst>
          </p:cNvPr>
          <p:cNvSpPr/>
          <p:nvPr/>
        </p:nvSpPr>
        <p:spPr>
          <a:xfrm rot="10800000">
            <a:off x="-430558" y="21118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163">
            <a:extLst>
              <a:ext uri="{FF2B5EF4-FFF2-40B4-BE49-F238E27FC236}">
                <a16:creationId xmlns:a16="http://schemas.microsoft.com/office/drawing/2014/main" xmlns="" id="{CBB657DB-6796-B048-8C32-8EC8D6F1B731}"/>
              </a:ext>
            </a:extLst>
          </p:cNvPr>
          <p:cNvSpPr/>
          <p:nvPr/>
        </p:nvSpPr>
        <p:spPr>
          <a:xfrm rot="10800000">
            <a:off x="-1142720" y="-242574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B45B468-8739-964C-AB65-A1F7BC81EFFF}"/>
              </a:ext>
            </a:extLst>
          </p:cNvPr>
          <p:cNvSpPr/>
          <p:nvPr/>
        </p:nvSpPr>
        <p:spPr>
          <a:xfrm rot="20304461">
            <a:off x="3218389" y="325325"/>
            <a:ext cx="2430333" cy="6099268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276C556-EDEE-AD48-A14B-8AB5041C1186}"/>
              </a:ext>
            </a:extLst>
          </p:cNvPr>
          <p:cNvSpPr/>
          <p:nvPr/>
        </p:nvSpPr>
        <p:spPr>
          <a:xfrm rot="19956095">
            <a:off x="6875288" y="-26798"/>
            <a:ext cx="2489213" cy="6364519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91674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15" grpId="0"/>
      <p:bldP spid="20" grpId="0" animBg="1"/>
      <p:bldP spid="21" grpId="0" animBg="1"/>
      <p:bldP spid="22" grpId="0" animBg="1"/>
      <p:bldP spid="23" grpId="0" animBg="1"/>
      <p:bldP spid="7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484784"/>
            <a:ext cx="367240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6500">
                <a:latin typeface="+mj-lt"/>
              </a:rPr>
              <a:t>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965" y="-225989"/>
            <a:ext cx="26709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4901" y="-326138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7847" y="980262"/>
            <a:ext cx="2754280" cy="4170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6500"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1904" y="345110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524000" y="1988840"/>
            <a:ext cx="2232248" cy="1944216"/>
          </a:xfrm>
          <a:prstGeom prst="cloudCallout">
            <a:avLst>
              <a:gd name="adj1" fmla="val 35057"/>
              <a:gd name="adj2" fmla="val -681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7896200" y="1268760"/>
            <a:ext cx="2232248" cy="1944216"/>
          </a:xfrm>
          <a:prstGeom prst="cloudCallout">
            <a:avLst>
              <a:gd name="adj1" fmla="val -57177"/>
              <a:gd name="adj2" fmla="val -266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27340" y="4277638"/>
            <a:ext cx="2232248" cy="1944216"/>
          </a:xfrm>
          <a:prstGeom prst="cloudCallout">
            <a:avLst>
              <a:gd name="adj1" fmla="val -57653"/>
              <a:gd name="adj2" fmla="val -309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16" name="任意多边形 162">
            <a:extLst>
              <a:ext uri="{FF2B5EF4-FFF2-40B4-BE49-F238E27FC236}">
                <a16:creationId xmlns:a16="http://schemas.microsoft.com/office/drawing/2014/main" xmlns="" id="{DB4AABE5-19DF-3D4D-944F-A63B26C782DD}"/>
              </a:ext>
            </a:extLst>
          </p:cNvPr>
          <p:cNvSpPr/>
          <p:nvPr/>
        </p:nvSpPr>
        <p:spPr>
          <a:xfrm>
            <a:off x="5828414" y="592924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3">
            <a:extLst>
              <a:ext uri="{FF2B5EF4-FFF2-40B4-BE49-F238E27FC236}">
                <a16:creationId xmlns:a16="http://schemas.microsoft.com/office/drawing/2014/main" xmlns="" id="{67BD0EE4-5D95-904D-9BA8-9039608D1A4E}"/>
              </a:ext>
            </a:extLst>
          </p:cNvPr>
          <p:cNvSpPr/>
          <p:nvPr/>
        </p:nvSpPr>
        <p:spPr>
          <a:xfrm>
            <a:off x="5116252" y="566554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63">
            <a:extLst>
              <a:ext uri="{FF2B5EF4-FFF2-40B4-BE49-F238E27FC236}">
                <a16:creationId xmlns:a16="http://schemas.microsoft.com/office/drawing/2014/main" xmlns="" id="{558CC95C-0431-8743-80C3-BBBE9D97D373}"/>
              </a:ext>
            </a:extLst>
          </p:cNvPr>
          <p:cNvSpPr/>
          <p:nvPr/>
        </p:nvSpPr>
        <p:spPr>
          <a:xfrm>
            <a:off x="-48850" y="5720471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63">
            <a:extLst>
              <a:ext uri="{FF2B5EF4-FFF2-40B4-BE49-F238E27FC236}">
                <a16:creationId xmlns:a16="http://schemas.microsoft.com/office/drawing/2014/main" xmlns="" id="{9F424A03-B48A-064C-809C-6E3DF7B54B98}"/>
              </a:ext>
            </a:extLst>
          </p:cNvPr>
          <p:cNvSpPr/>
          <p:nvPr/>
        </p:nvSpPr>
        <p:spPr>
          <a:xfrm rot="12784239">
            <a:off x="10713358" y="256803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163">
            <a:extLst>
              <a:ext uri="{FF2B5EF4-FFF2-40B4-BE49-F238E27FC236}">
                <a16:creationId xmlns:a16="http://schemas.microsoft.com/office/drawing/2014/main" xmlns="" id="{F50C8872-F5AC-BA43-B13F-89A08629F9B5}"/>
              </a:ext>
            </a:extLst>
          </p:cNvPr>
          <p:cNvSpPr/>
          <p:nvPr/>
        </p:nvSpPr>
        <p:spPr>
          <a:xfrm rot="15714101">
            <a:off x="10297725" y="1100432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163">
            <a:extLst>
              <a:ext uri="{FF2B5EF4-FFF2-40B4-BE49-F238E27FC236}">
                <a16:creationId xmlns:a16="http://schemas.microsoft.com/office/drawing/2014/main" xmlns="" id="{DB1B4253-7D1B-C740-9A34-D74F8266C79A}"/>
              </a:ext>
            </a:extLst>
          </p:cNvPr>
          <p:cNvSpPr/>
          <p:nvPr/>
        </p:nvSpPr>
        <p:spPr>
          <a:xfrm rot="14459931">
            <a:off x="10606501" y="2127455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5155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2388358" y="67923"/>
            <a:ext cx="9103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QUY TẮC HOÁ TRỊ </a:t>
            </a:r>
            <a:endParaRPr lang="zh-CN" altLang="en-US" sz="6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04DCCE6-FBD8-004F-AF9D-0EC390E72E53}"/>
              </a:ext>
            </a:extLst>
          </p:cNvPr>
          <p:cNvSpPr/>
          <p:nvPr/>
        </p:nvSpPr>
        <p:spPr>
          <a:xfrm>
            <a:off x="996287" y="3238145"/>
            <a:ext cx="10276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trị và chỉ số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của nguyên tố này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trị và chỉ số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của nguyên tố kia.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7E6A717-CC55-6B45-8E09-5540E33612BB}"/>
              </a:ext>
            </a:extLst>
          </p:cNvPr>
          <p:cNvSpPr/>
          <p:nvPr/>
        </p:nvSpPr>
        <p:spPr>
          <a:xfrm>
            <a:off x="3296195" y="2409534"/>
            <a:ext cx="5315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Trong công thức hóa học</a:t>
            </a:r>
            <a:endParaRPr lang="x-none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9C0F7479-C6F8-5F4F-BB55-849E0DC2EDA0}"/>
              </a:ext>
            </a:extLst>
          </p:cNvPr>
          <p:cNvSpPr txBox="1"/>
          <p:nvPr/>
        </p:nvSpPr>
        <p:spPr>
          <a:xfrm>
            <a:off x="3177927" y="1360500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u="sng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Quy tắc</a:t>
            </a:r>
            <a:endParaRPr lang="zh-CN" altLang="en-US" sz="4800" b="1" u="sng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99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990" y="430792"/>
            <a:ext cx="730424" cy="1143000"/>
          </a:xfrm>
        </p:spPr>
        <p:txBody>
          <a:bodyPr>
            <a:normAutofit fontScale="90000"/>
          </a:bodyPr>
          <a:lstStyle/>
          <a:p>
            <a:r>
              <a:rPr lang="vi-VN" sz="9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8" y="1124744"/>
            <a:ext cx="4968552" cy="2714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6600">
                <a:latin typeface="+mj-lt"/>
              </a:rPr>
              <a:t>A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x</a:t>
            </a:r>
            <a:r>
              <a:rPr lang="vi-VN" sz="16600">
                <a:latin typeface="+mj-lt"/>
              </a:rPr>
              <a:t>B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1640" y="339827"/>
            <a:ext cx="730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2064" y="4221089"/>
            <a:ext cx="23968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800">
                <a:solidFill>
                  <a:srgbClr val="FF0000"/>
                </a:solidFill>
                <a:latin typeface="+mj-lt"/>
              </a:rPr>
              <a:t>b</a:t>
            </a:r>
            <a:r>
              <a:rPr lang="vi-VN" sz="13800">
                <a:latin typeface="+mj-lt"/>
              </a:rPr>
              <a:t>.</a:t>
            </a:r>
            <a:r>
              <a:rPr lang="vi-VN" sz="13800">
                <a:solidFill>
                  <a:srgbClr val="00B0F0"/>
                </a:solidFill>
                <a:latin typeface="+mj-lt"/>
              </a:rPr>
              <a:t>y</a:t>
            </a:r>
            <a:endParaRPr lang="vi-VN" sz="240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7609" y="4365105"/>
            <a:ext cx="214513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800">
                <a:solidFill>
                  <a:srgbClr val="FF0000"/>
                </a:solidFill>
                <a:latin typeface="+mj-lt"/>
              </a:rPr>
              <a:t>a</a:t>
            </a:r>
            <a:r>
              <a:rPr lang="vi-VN" sz="12800">
                <a:latin typeface="+mj-lt"/>
              </a:rPr>
              <a:t>.</a:t>
            </a:r>
            <a:r>
              <a:rPr lang="vi-VN" sz="12800">
                <a:solidFill>
                  <a:srgbClr val="00B0F0"/>
                </a:solidFill>
                <a:latin typeface="+mj-lt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880" y="4239095"/>
            <a:ext cx="138531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600">
                <a:latin typeface="+mj-lt"/>
              </a:rPr>
              <a:t>=</a:t>
            </a:r>
            <a:endParaRPr lang="vi-VN" sz="2800"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 rot="1221468">
            <a:off x="1318684" y="1040817"/>
            <a:ext cx="2699792" cy="1584176"/>
          </a:xfrm>
          <a:prstGeom prst="cloudCallout">
            <a:avLst>
              <a:gd name="adj1" fmla="val 31627"/>
              <a:gd name="adj2" fmla="val -588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063552" y="3284984"/>
            <a:ext cx="2376264" cy="1800200"/>
          </a:xfrm>
          <a:prstGeom prst="cloudCallout">
            <a:avLst>
              <a:gd name="adj1" fmla="val 66809"/>
              <a:gd name="adj2" fmla="val -239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752184" y="3212976"/>
            <a:ext cx="2232248" cy="1656184"/>
          </a:xfrm>
          <a:prstGeom prst="cloudCallout">
            <a:avLst>
              <a:gd name="adj1" fmla="val -53222"/>
              <a:gd name="adj2" fmla="val -3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B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248128" y="836712"/>
            <a:ext cx="2699792" cy="1584176"/>
          </a:xfrm>
          <a:prstGeom prst="cloudCallout">
            <a:avLst>
              <a:gd name="adj1" fmla="val -63334"/>
              <a:gd name="adj2" fmla="val -244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3270812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6" grpId="0"/>
      <p:bldP spid="7" grpId="0"/>
      <p:bldP spid="7" grpId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7649" y="260648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5" y="332656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7928" y="2105561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3686" y="2165667"/>
            <a:ext cx="3816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vi-VN" sz="18400">
                <a:latin typeface="+mj-lt"/>
              </a:rPr>
              <a:t>SO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7741" y="3767407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921169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4620" y="3744324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6949" y="1925541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(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84944" y="1988840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420496" y="3745637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55185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8" grpId="0"/>
      <p:bldP spid="10" grpId="0"/>
      <p:bldP spid="10" grpId="1"/>
      <p:bldP spid="13" grpId="0"/>
      <p:bldP spid="13" grpId="1"/>
      <p:bldP spid="14" grpId="0"/>
      <p:bldP spid="15" grpId="0"/>
      <p:bldP spid="2" grpId="0"/>
      <p:bldP spid="6" grpId="0"/>
      <p:bldP spid="6" grpId="1"/>
      <p:bldP spid="16" grpId="0"/>
      <p:bldP spid="1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593" y="116632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073" y="116632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0108" y="2041328"/>
            <a:ext cx="5279009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18400">
                <a:latin typeface="+mj-lt"/>
              </a:rPr>
              <a:t>(OH)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1463" y="400624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8959" y="3983165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69942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allAtOnce"/>
      <p:bldP spid="5" grpId="0" build="allAtOnce"/>
      <p:bldP spid="8" grpId="1" build="allAtOnce"/>
      <p:bldP spid="10" grpId="0" build="allAtOnce"/>
      <p:bldP spid="10" grpId="1" build="allAtOnce"/>
      <p:bldP spid="13" grpId="0" build="allAtOnce"/>
      <p:bldP spid="14" grpId="0" build="allAtOnce"/>
      <p:bldP spid="15" grpId="0" build="allAtOnce"/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116582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rot="21070279">
            <a:off x="3167131" y="2698966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H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rgbClr val="BCDE12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67427" y="2699601"/>
            <a:ext cx="114165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7D93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O</a:t>
            </a:r>
            <a:endParaRPr lang="zh-CN" altLang="en-US" sz="9600" b="1" dirty="0">
              <a:ln w="101600">
                <a:noFill/>
              </a:ln>
              <a:solidFill>
                <a:srgbClr val="FF7D93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 rot="424737">
            <a:off x="5298531" y="2778633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13D6EB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Á</a:t>
            </a:r>
            <a:endParaRPr lang="zh-CN" altLang="en-US" sz="9600" b="1" dirty="0">
              <a:ln w="63500">
                <a:noFill/>
              </a:ln>
              <a:solidFill>
                <a:srgbClr val="13D6EB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76354" y="4248568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">
            <a:extLst>
              <a:ext uri="{FF2B5EF4-FFF2-40B4-BE49-F238E27FC236}">
                <a16:creationId xmlns:a16="http://schemas.microsoft.com/office/drawing/2014/main" xmlns="" id="{555D9E07-1351-0447-ACBC-5CE1D8A3055B}"/>
              </a:ext>
            </a:extLst>
          </p:cNvPr>
          <p:cNvSpPr/>
          <p:nvPr/>
        </p:nvSpPr>
        <p:spPr>
          <a:xfrm rot="20943421">
            <a:off x="6820445" y="2663195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5" name="文本框 61">
            <a:extLst>
              <a:ext uri="{FF2B5EF4-FFF2-40B4-BE49-F238E27FC236}">
                <a16:creationId xmlns:a16="http://schemas.microsoft.com/office/drawing/2014/main" xmlns="" id="{AD35D984-8AAC-314A-9D21-697167CD1269}"/>
              </a:ext>
            </a:extLst>
          </p:cNvPr>
          <p:cNvSpPr txBox="1"/>
          <p:nvPr/>
        </p:nvSpPr>
        <p:spPr>
          <a:xfrm rot="424737">
            <a:off x="7699481" y="2720159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FF8599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R</a:t>
            </a:r>
            <a:endParaRPr lang="zh-CN" altLang="en-US" sz="9600" b="1" dirty="0">
              <a:ln w="63500">
                <a:noFill/>
              </a:ln>
              <a:solidFill>
                <a:srgbClr val="FF8599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6" name="矩形 60">
            <a:extLst>
              <a:ext uri="{FF2B5EF4-FFF2-40B4-BE49-F238E27FC236}">
                <a16:creationId xmlns:a16="http://schemas.microsoft.com/office/drawing/2014/main" xmlns="" id="{E1B66D62-B8A9-2F47-B6E5-C9D5F7A683B7}"/>
              </a:ext>
            </a:extLst>
          </p:cNvPr>
          <p:cNvSpPr/>
          <p:nvPr/>
        </p:nvSpPr>
        <p:spPr>
          <a:xfrm rot="851252">
            <a:off x="8738150" y="2769307"/>
            <a:ext cx="6639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C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Ị</a:t>
            </a:r>
            <a:endParaRPr lang="zh-CN" altLang="en-US" sz="9600" b="1" dirty="0">
              <a:ln w="101600">
                <a:noFill/>
              </a:ln>
              <a:solidFill>
                <a:srgbClr val="FFC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1" name="矩形 60">
            <a:extLst>
              <a:ext uri="{FF2B5EF4-FFF2-40B4-BE49-F238E27FC236}">
                <a16:creationId xmlns:a16="http://schemas.microsoft.com/office/drawing/2014/main" xmlns="" id="{6E501379-86D7-42F3-9A56-A7DE8230BB9B}"/>
              </a:ext>
            </a:extLst>
          </p:cNvPr>
          <p:cNvSpPr/>
          <p:nvPr/>
        </p:nvSpPr>
        <p:spPr>
          <a:xfrm>
            <a:off x="5211196" y="1374965"/>
            <a:ext cx="3574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 err="1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 13. (</a:t>
            </a:r>
            <a:r>
              <a:rPr lang="en-US" altLang="zh-CN" sz="5400" b="1" dirty="0" err="1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tt</a:t>
            </a:r>
            <a:r>
              <a:rPr lang="en-US" altLang="zh-CN" sz="5400" b="1" dirty="0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)</a:t>
            </a:r>
            <a:endParaRPr lang="zh-CN" altLang="en-US" sz="8000" b="1" dirty="0">
              <a:ln w="101600">
                <a:noFill/>
              </a:ln>
              <a:solidFill>
                <a:srgbClr val="FF0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836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04293" y="1229226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/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1: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1: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Tính hóa trị của Fe trong hợp chất FeCl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biết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rine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hóa trị 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B24F5F-9F52-7347-9A94-79FE1B6248CA}"/>
              </a:ext>
            </a:extLst>
          </p:cNvPr>
          <p:cNvSpPr/>
          <p:nvPr/>
        </p:nvSpPr>
        <p:spPr>
          <a:xfrm>
            <a:off x="7416481" y="2498270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Gọi hóa trị của Fe là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7153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Theo qui tắc hóa trị, ta có: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.1 = I.3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2826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= III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86D1E9E-00D4-4847-B177-F1A4B9DA6DA0}"/>
              </a:ext>
            </a:extLst>
          </p:cNvPr>
          <p:cNvSpPr/>
          <p:nvPr/>
        </p:nvSpPr>
        <p:spPr>
          <a:xfrm>
            <a:off x="1454863" y="3355059"/>
            <a:ext cx="22397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dirty="0">
                <a:latin typeface="A3.AmpleSoftMedium-San" panose="02000000000000000000" pitchFamily="2" charset="77"/>
              </a:rPr>
              <a:t>Fe Cl</a:t>
            </a:r>
            <a:r>
              <a:rPr lang="vi-VN" sz="6600" baseline="-25000" dirty="0">
                <a:latin typeface="A3.AmpleSoftMedium-San" panose="02000000000000000000" pitchFamily="2" charset="77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36026B2-5CA4-6141-89C4-55A14433E98B}"/>
              </a:ext>
            </a:extLst>
          </p:cNvPr>
          <p:cNvSpPr/>
          <p:nvPr/>
        </p:nvSpPr>
        <p:spPr>
          <a:xfrm>
            <a:off x="1580603" y="2941167"/>
            <a:ext cx="35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928F4D5-215A-4249-B6D8-5D2D82FA4DE8}"/>
              </a:ext>
            </a:extLst>
          </p:cNvPr>
          <p:cNvSpPr/>
          <p:nvPr/>
        </p:nvSpPr>
        <p:spPr>
          <a:xfrm>
            <a:off x="2396200" y="2993762"/>
            <a:ext cx="274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I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F05580D-6556-2641-9079-2FE5A492F7D6}"/>
              </a:ext>
            </a:extLst>
          </p:cNvPr>
          <p:cNvSpPr/>
          <p:nvPr/>
        </p:nvSpPr>
        <p:spPr>
          <a:xfrm>
            <a:off x="2008532" y="3710926"/>
            <a:ext cx="35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1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F3BF2AC-34D3-CD49-B81A-FCE402975417}"/>
              </a:ext>
            </a:extLst>
          </p:cNvPr>
          <p:cNvSpPr/>
          <p:nvPr/>
        </p:nvSpPr>
        <p:spPr>
          <a:xfrm>
            <a:off x="3152654" y="3860826"/>
            <a:ext cx="310716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F9208D5-F3BB-3241-B00A-081907D7AF31}"/>
              </a:ext>
            </a:extLst>
          </p:cNvPr>
          <p:cNvSpPr/>
          <p:nvPr/>
        </p:nvSpPr>
        <p:spPr>
          <a:xfrm>
            <a:off x="2011936" y="3731382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8295D89-3C18-6942-8E64-50AC5318C4D9}"/>
              </a:ext>
            </a:extLst>
          </p:cNvPr>
          <p:cNvSpPr/>
          <p:nvPr/>
        </p:nvSpPr>
        <p:spPr>
          <a:xfrm>
            <a:off x="2289733" y="3004370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F07A54A-5417-8147-B82C-8B423F46C61C}"/>
              </a:ext>
            </a:extLst>
          </p:cNvPr>
          <p:cNvCxnSpPr>
            <a:cxnSpLocks/>
          </p:cNvCxnSpPr>
          <p:nvPr/>
        </p:nvCxnSpPr>
        <p:spPr>
          <a:xfrm rot="5400000">
            <a:off x="1607926" y="2366478"/>
            <a:ext cx="1020677" cy="551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9D2AEF2-D322-46DE-BF45-9FBD5DCDC423}"/>
              </a:ext>
            </a:extLst>
          </p:cNvPr>
          <p:cNvSpPr/>
          <p:nvPr/>
        </p:nvSpPr>
        <p:spPr>
          <a:xfrm>
            <a:off x="4279504" y="5265178"/>
            <a:ext cx="5269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III.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44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32" grpId="1"/>
      <p:bldP spid="34" grpId="0" build="allAtOnce"/>
      <p:bldP spid="2" grpId="0"/>
      <p:bldP spid="3" grpId="0"/>
      <p:bldP spid="7" grpId="0"/>
      <p:bldP spid="8" grpId="0"/>
      <p:bldP spid="37" grpId="0"/>
      <p:bldP spid="38" grpId="0"/>
      <p:bldP spid="38" grpId="1"/>
      <p:bldP spid="39" grpId="0"/>
      <p:bldP spid="40" grpId="0"/>
      <p:bldP spid="41" grpId="0" animBg="1"/>
      <p:bldP spid="43" grpId="0" animBg="1"/>
      <p:bldP spid="44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62069" y="1329237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/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1: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2: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Tính hóa trị của Ca trong hợp chất Ca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biết nhóm (PO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) hóa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B24F5F-9F52-7347-9A94-79FE1B6248CA}"/>
              </a:ext>
            </a:extLst>
          </p:cNvPr>
          <p:cNvSpPr/>
          <p:nvPr/>
        </p:nvSpPr>
        <p:spPr>
          <a:xfrm>
            <a:off x="5587617" y="2541134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79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Gọi hóa trị của Ca là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7125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.3 = III.2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6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4587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6/3 =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II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86D1E9E-00D4-4847-B177-F1A4B9DA6DA0}"/>
              </a:ext>
            </a:extLst>
          </p:cNvPr>
          <p:cNvSpPr/>
          <p:nvPr/>
        </p:nvSpPr>
        <p:spPr>
          <a:xfrm>
            <a:off x="783295" y="3428166"/>
            <a:ext cx="34179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dirty="0">
                <a:latin typeface="A3.AmpleSoftMedium-San" panose="02000000000000000000" pitchFamily="2" charset="77"/>
              </a:rPr>
              <a:t>Ca</a:t>
            </a:r>
            <a:r>
              <a:rPr lang="vi-VN" sz="6600" baseline="-25000" dirty="0">
                <a:latin typeface="A3.AmpleSoftMedium-San" panose="02000000000000000000" pitchFamily="2" charset="77"/>
              </a:rPr>
              <a:t>3</a:t>
            </a:r>
            <a:r>
              <a:rPr lang="vi-VN" sz="6600" dirty="0">
                <a:latin typeface="A3.AmpleSoftMedium-San" panose="02000000000000000000" pitchFamily="2" charset="77"/>
              </a:rPr>
              <a:t>(PO</a:t>
            </a:r>
            <a:r>
              <a:rPr lang="vi-VN" sz="6600" baseline="-25000" dirty="0">
                <a:latin typeface="A3.AmpleSoftMedium-San" panose="02000000000000000000" pitchFamily="2" charset="77"/>
              </a:rPr>
              <a:t>4</a:t>
            </a:r>
            <a:r>
              <a:rPr lang="vi-VN" sz="6600" dirty="0">
                <a:latin typeface="A3.AmpleSoftMedium-San" panose="02000000000000000000" pitchFamily="2" charset="77"/>
              </a:rPr>
              <a:t>)</a:t>
            </a:r>
            <a:r>
              <a:rPr lang="vi-VN" sz="6600" baseline="-25000" dirty="0">
                <a:latin typeface="A3.AmpleSoftMedium-San" panose="02000000000000000000" pitchFamily="2" charset="77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36026B2-5CA4-6141-89C4-55A14433E98B}"/>
              </a:ext>
            </a:extLst>
          </p:cNvPr>
          <p:cNvSpPr/>
          <p:nvPr/>
        </p:nvSpPr>
        <p:spPr>
          <a:xfrm>
            <a:off x="1082732" y="2948014"/>
            <a:ext cx="35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x-none" sz="36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928F4D5-215A-4249-B6D8-5D2D82FA4DE8}"/>
              </a:ext>
            </a:extLst>
          </p:cNvPr>
          <p:cNvSpPr/>
          <p:nvPr/>
        </p:nvSpPr>
        <p:spPr>
          <a:xfrm>
            <a:off x="2451225" y="3044413"/>
            <a:ext cx="60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III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F05580D-6556-2641-9079-2FE5A492F7D6}"/>
              </a:ext>
            </a:extLst>
          </p:cNvPr>
          <p:cNvSpPr/>
          <p:nvPr/>
        </p:nvSpPr>
        <p:spPr>
          <a:xfrm>
            <a:off x="2336084" y="3942942"/>
            <a:ext cx="359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F3BF2AC-34D3-CD49-B81A-FCE402975417}"/>
              </a:ext>
            </a:extLst>
          </p:cNvPr>
          <p:cNvSpPr/>
          <p:nvPr/>
        </p:nvSpPr>
        <p:spPr>
          <a:xfrm flipH="1">
            <a:off x="3684901" y="3990368"/>
            <a:ext cx="468975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F9208D5-F3BB-3241-B00A-081907D7AF31}"/>
              </a:ext>
            </a:extLst>
          </p:cNvPr>
          <p:cNvSpPr/>
          <p:nvPr/>
        </p:nvSpPr>
        <p:spPr>
          <a:xfrm>
            <a:off x="1698986" y="3981936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8295D89-3C18-6942-8E64-50AC5318C4D9}"/>
              </a:ext>
            </a:extLst>
          </p:cNvPr>
          <p:cNvSpPr/>
          <p:nvPr/>
        </p:nvSpPr>
        <p:spPr>
          <a:xfrm>
            <a:off x="2442317" y="3058962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2F07A54A-5417-8147-B82C-8B423F46C61C}"/>
              </a:ext>
            </a:extLst>
          </p:cNvPr>
          <p:cNvCxnSpPr>
            <a:cxnSpLocks/>
          </p:cNvCxnSpPr>
          <p:nvPr/>
        </p:nvCxnSpPr>
        <p:spPr>
          <a:xfrm rot="5400000">
            <a:off x="1362907" y="2154938"/>
            <a:ext cx="1054157" cy="1008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30EDE14-A8A8-48FD-B42B-EA84A5CA4069}"/>
              </a:ext>
            </a:extLst>
          </p:cNvPr>
          <p:cNvSpPr/>
          <p:nvPr/>
        </p:nvSpPr>
        <p:spPr>
          <a:xfrm>
            <a:off x="4399424" y="5265178"/>
            <a:ext cx="5269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II.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704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4.07407E-6 L -2.29167E-6 -0.07222 " pathEditMode="relative" rAng="0" ptsTypes="AA">
                                      <p:cBhvr>
                                        <p:cTn id="9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32" grpId="0"/>
      <p:bldP spid="34" grpId="0" build="allAtOnce"/>
      <p:bldP spid="2" grpId="0"/>
      <p:bldP spid="3" grpId="0"/>
      <p:bldP spid="7" grpId="0"/>
      <p:bldP spid="8" grpId="0"/>
      <p:bldP spid="37" grpId="0"/>
      <p:bldP spid="38" grpId="0"/>
      <p:bldP spid="38" grpId="1"/>
      <p:bldP spid="39" grpId="0"/>
      <p:bldP spid="40" grpId="0"/>
      <p:bldP spid="41" grpId="0" animBg="1"/>
      <p:bldP spid="43" grpId="0" animBg="1"/>
      <p:bldP spid="44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85" name="圆角矩形 84"/>
          <p:cNvSpPr/>
          <p:nvPr/>
        </p:nvSpPr>
        <p:spPr>
          <a:xfrm>
            <a:off x="2020007" y="1332570"/>
            <a:ext cx="8133348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89111" y="1384244"/>
            <a:ext cx="5567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NHANH TAY LẸ MẮT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92" t="19496" r="20058" b="16370"/>
          <a:stretch/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梯形 55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梯形 48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梯形 30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00928D-2C3D-6F41-A936-7799562EF19C}"/>
              </a:ext>
            </a:extLst>
          </p:cNvPr>
          <p:cNvSpPr/>
          <p:nvPr/>
        </p:nvSpPr>
        <p:spPr>
          <a:xfrm rot="1892766">
            <a:off x="2715556" y="241009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2DE9C3B-BAB7-8349-A947-CC60744AB609}"/>
              </a:ext>
            </a:extLst>
          </p:cNvPr>
          <p:cNvSpPr/>
          <p:nvPr/>
        </p:nvSpPr>
        <p:spPr>
          <a:xfrm rot="2362820">
            <a:off x="5375082" y="268858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F4AD637-C5EE-354C-A1D5-DCE3696BA1A8}"/>
              </a:ext>
            </a:extLst>
          </p:cNvPr>
          <p:cNvSpPr/>
          <p:nvPr/>
        </p:nvSpPr>
        <p:spPr>
          <a:xfrm rot="1999516">
            <a:off x="2918827" y="489851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CD2C45E-F50B-4047-95D7-87757BED0EF4}"/>
              </a:ext>
            </a:extLst>
          </p:cNvPr>
          <p:cNvSpPr/>
          <p:nvPr/>
        </p:nvSpPr>
        <p:spPr>
          <a:xfrm rot="13989230">
            <a:off x="4904590" y="372319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Al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7205E692-2DCD-9849-87FC-1109CFA10FC7}"/>
              </a:ext>
            </a:extLst>
          </p:cNvPr>
          <p:cNvSpPr/>
          <p:nvPr/>
        </p:nvSpPr>
        <p:spPr>
          <a:xfrm rot="2377419">
            <a:off x="9548389" y="109493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D79F01A3-F902-124D-85D8-75490F7BF157}"/>
              </a:ext>
            </a:extLst>
          </p:cNvPr>
          <p:cNvSpPr/>
          <p:nvPr/>
        </p:nvSpPr>
        <p:spPr>
          <a:xfrm rot="3453539">
            <a:off x="6926169" y="372319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Si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6ECA1F59-49F1-D246-830E-D53C508B27AE}"/>
              </a:ext>
            </a:extLst>
          </p:cNvPr>
          <p:cNvSpPr/>
          <p:nvPr/>
        </p:nvSpPr>
        <p:spPr>
          <a:xfrm rot="9668401">
            <a:off x="3638107" y="58338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O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45399646-E784-2449-AA85-0D6B01877ED6}"/>
              </a:ext>
            </a:extLst>
          </p:cNvPr>
          <p:cNvSpPr/>
          <p:nvPr/>
        </p:nvSpPr>
        <p:spPr>
          <a:xfrm rot="2757792">
            <a:off x="6991631" y="43094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Ba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F9E3EDF1-A010-1E49-98EB-B8F4D2908B57}"/>
              </a:ext>
            </a:extLst>
          </p:cNvPr>
          <p:cNvSpPr/>
          <p:nvPr/>
        </p:nvSpPr>
        <p:spPr>
          <a:xfrm rot="1893290">
            <a:off x="2097843" y="428303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920F975-C8EC-8443-AEEE-D3444FB910D6}"/>
              </a:ext>
            </a:extLst>
          </p:cNvPr>
          <p:cNvSpPr/>
          <p:nvPr/>
        </p:nvSpPr>
        <p:spPr>
          <a:xfrm rot="20054004">
            <a:off x="1479838" y="194859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Mg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E287AB8-6446-7945-BF8D-DB9F376FD8B5}"/>
              </a:ext>
            </a:extLst>
          </p:cNvPr>
          <p:cNvSpPr/>
          <p:nvPr/>
        </p:nvSpPr>
        <p:spPr>
          <a:xfrm rot="2168702">
            <a:off x="8282168" y="2357495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C77AFD9-DFFF-4E47-B95A-EC6B759644DA}"/>
              </a:ext>
            </a:extLst>
          </p:cNvPr>
          <p:cNvSpPr/>
          <p:nvPr/>
        </p:nvSpPr>
        <p:spPr>
          <a:xfrm>
            <a:off x="841012" y="76131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Li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C512945-14DB-F042-977C-27F013E83406}"/>
              </a:ext>
            </a:extLst>
          </p:cNvPr>
          <p:cNvSpPr/>
          <p:nvPr/>
        </p:nvSpPr>
        <p:spPr>
          <a:xfrm rot="9668401">
            <a:off x="6814098" y="237326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04B189C-2FB3-394C-B2B9-2B8CDE53C827}"/>
              </a:ext>
            </a:extLst>
          </p:cNvPr>
          <p:cNvSpPr/>
          <p:nvPr/>
        </p:nvSpPr>
        <p:spPr>
          <a:xfrm rot="1003443">
            <a:off x="8361409" y="332208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</a:t>
            </a:r>
            <a:r>
              <a:rPr lang="en-US" sz="2800" dirty="0">
                <a:latin typeface="Bookman Old Style" panose="02050604050505020204" pitchFamily="18" charset="0"/>
              </a:rPr>
              <a:t>l</a:t>
            </a:r>
            <a:endParaRPr lang="x-none" sz="2800" dirty="0">
              <a:latin typeface="Bookman Old Style" panose="020506040505050202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E49109B-6F7F-C549-9F04-9F7232D0CDB0}"/>
              </a:ext>
            </a:extLst>
          </p:cNvPr>
          <p:cNvSpPr/>
          <p:nvPr/>
        </p:nvSpPr>
        <p:spPr>
          <a:xfrm rot="19607603">
            <a:off x="10439818" y="222153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0C2367C-8F06-0D46-A6AB-47E2428D33DF}"/>
              </a:ext>
            </a:extLst>
          </p:cNvPr>
          <p:cNvSpPr/>
          <p:nvPr/>
        </p:nvSpPr>
        <p:spPr>
          <a:xfrm rot="2148964">
            <a:off x="3764146" y="224818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Br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346D084-D72A-F042-B29F-2176CA0E36E2}"/>
              </a:ext>
            </a:extLst>
          </p:cNvPr>
          <p:cNvSpPr/>
          <p:nvPr/>
        </p:nvSpPr>
        <p:spPr>
          <a:xfrm rot="1236280">
            <a:off x="1902089" y="40310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Hg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E1668CEB-31CE-5148-986B-6D6327C3C2AE}"/>
              </a:ext>
            </a:extLst>
          </p:cNvPr>
          <p:cNvSpPr/>
          <p:nvPr/>
        </p:nvSpPr>
        <p:spPr>
          <a:xfrm rot="9668401">
            <a:off x="1152422" y="531925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Cu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29E5E3CF-83AF-BF4D-9B79-F8C2E4C38A7F}"/>
              </a:ext>
            </a:extLst>
          </p:cNvPr>
          <p:cNvSpPr/>
          <p:nvPr/>
        </p:nvSpPr>
        <p:spPr>
          <a:xfrm rot="1706037">
            <a:off x="10685507" y="49264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6BD0F3F-24FD-534F-958E-E1C78394340E}"/>
              </a:ext>
            </a:extLst>
          </p:cNvPr>
          <p:cNvSpPr/>
          <p:nvPr/>
        </p:nvSpPr>
        <p:spPr>
          <a:xfrm rot="2459799">
            <a:off x="8530466" y="28113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67B0F0E-0A7F-9A42-908E-0BE6EF8DB5F6}"/>
              </a:ext>
            </a:extLst>
          </p:cNvPr>
          <p:cNvSpPr/>
          <p:nvPr/>
        </p:nvSpPr>
        <p:spPr>
          <a:xfrm rot="19931602">
            <a:off x="8422667" y="476500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Ag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96C917C-A0A0-904B-AF9B-A9B42C058526}"/>
              </a:ext>
            </a:extLst>
          </p:cNvPr>
          <p:cNvSpPr/>
          <p:nvPr/>
        </p:nvSpPr>
        <p:spPr>
          <a:xfrm rot="592000">
            <a:off x="7295613" y="552001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Pb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523E5646-2F96-7C41-9252-D118A3DACF71}"/>
              </a:ext>
            </a:extLst>
          </p:cNvPr>
          <p:cNvSpPr/>
          <p:nvPr/>
        </p:nvSpPr>
        <p:spPr>
          <a:xfrm rot="20610096">
            <a:off x="4766187" y="5165189"/>
            <a:ext cx="1364297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OH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0869570C-5826-EA40-B083-3BABA42DE274}"/>
              </a:ext>
            </a:extLst>
          </p:cNvPr>
          <p:cNvSpPr/>
          <p:nvPr/>
        </p:nvSpPr>
        <p:spPr>
          <a:xfrm rot="9668401">
            <a:off x="457482" y="2349455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6AE80C14-F77A-1144-AB48-C6E90A763B90}"/>
              </a:ext>
            </a:extLst>
          </p:cNvPr>
          <p:cNvSpPr/>
          <p:nvPr/>
        </p:nvSpPr>
        <p:spPr>
          <a:xfrm rot="2886351">
            <a:off x="3498182" y="367094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EE5ED159-DE00-574F-84CC-D1D3667C6D33}"/>
              </a:ext>
            </a:extLst>
          </p:cNvPr>
          <p:cNvSpPr/>
          <p:nvPr/>
        </p:nvSpPr>
        <p:spPr>
          <a:xfrm rot="1823254">
            <a:off x="9663016" y="308970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6C892EA-0F81-9248-B010-8C7B1EE11E93}"/>
              </a:ext>
            </a:extLst>
          </p:cNvPr>
          <p:cNvSpPr/>
          <p:nvPr/>
        </p:nvSpPr>
        <p:spPr>
          <a:xfrm rot="3327793">
            <a:off x="8194632" y="615917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3287294-4DD4-AF48-87FA-AEDD7D4D9CED}"/>
              </a:ext>
            </a:extLst>
          </p:cNvPr>
          <p:cNvSpPr/>
          <p:nvPr/>
        </p:nvSpPr>
        <p:spPr>
          <a:xfrm rot="1722210">
            <a:off x="2395979" y="127522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8C08698F-3959-8A4E-B79A-E54D61A0EA90}"/>
              </a:ext>
            </a:extLst>
          </p:cNvPr>
          <p:cNvSpPr/>
          <p:nvPr/>
        </p:nvSpPr>
        <p:spPr>
          <a:xfrm rot="2442910">
            <a:off x="1950266" y="314384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Fe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8D3FA93E-B959-4F43-96FE-77C72E6A020E}"/>
              </a:ext>
            </a:extLst>
          </p:cNvPr>
          <p:cNvSpPr/>
          <p:nvPr/>
        </p:nvSpPr>
        <p:spPr>
          <a:xfrm rot="19486638">
            <a:off x="6554070" y="466294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Zn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9679B053-CD14-D74B-9C63-6578983E9F91}"/>
              </a:ext>
            </a:extLst>
          </p:cNvPr>
          <p:cNvSpPr/>
          <p:nvPr/>
        </p:nvSpPr>
        <p:spPr>
          <a:xfrm rot="1426989">
            <a:off x="11326205" y="349016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A3317843-F405-154E-96E8-BAB41D59E59B}"/>
              </a:ext>
            </a:extLst>
          </p:cNvPr>
          <p:cNvSpPr/>
          <p:nvPr/>
        </p:nvSpPr>
        <p:spPr>
          <a:xfrm rot="17776148">
            <a:off x="46548" y="1488716"/>
            <a:ext cx="934702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NO</a:t>
            </a:r>
            <a:r>
              <a:rPr lang="x-none" sz="2800" baseline="-25000" dirty="0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841F8FD3-F02D-B24E-A592-EE9332036150}"/>
              </a:ext>
            </a:extLst>
          </p:cNvPr>
          <p:cNvSpPr/>
          <p:nvPr/>
        </p:nvSpPr>
        <p:spPr>
          <a:xfrm rot="18503240">
            <a:off x="10994627" y="139330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0DB25921-E80B-C945-8436-5D3F18068706}"/>
              </a:ext>
            </a:extLst>
          </p:cNvPr>
          <p:cNvSpPr/>
          <p:nvPr/>
        </p:nvSpPr>
        <p:spPr>
          <a:xfrm rot="1040219">
            <a:off x="240409" y="4221364"/>
            <a:ext cx="881443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Mn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3838ECE-00B4-184F-B303-07BFCD736B33}"/>
              </a:ext>
            </a:extLst>
          </p:cNvPr>
          <p:cNvSpPr/>
          <p:nvPr/>
        </p:nvSpPr>
        <p:spPr>
          <a:xfrm rot="3123154">
            <a:off x="4052059" y="4463827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F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9361C4A-F87B-5D43-921D-7EACB300F844}"/>
              </a:ext>
            </a:extLst>
          </p:cNvPr>
          <p:cNvSpPr/>
          <p:nvPr/>
        </p:nvSpPr>
        <p:spPr>
          <a:xfrm rot="18224399">
            <a:off x="76411" y="11055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xmlns="" val="270638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1: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Lập CTHH của hợp chất tạo bởi lưu huỳnh hóa trị VI và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ygen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B24F5F-9F52-7347-9A94-79FE1B6248CA}"/>
              </a:ext>
            </a:extLst>
          </p:cNvPr>
          <p:cNvSpPr/>
          <p:nvPr/>
        </p:nvSpPr>
        <p:spPr>
          <a:xfrm>
            <a:off x="4546627" y="2572539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192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  <a:blipFill>
                <a:blip r:embed="rId4"/>
                <a:stretch>
                  <a:fillRect l="-613" b="-714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1049983-DFCA-1149-B1B5-F50F2FC16012}"/>
              </a:ext>
            </a:extLst>
          </p:cNvPr>
          <p:cNvSpPr/>
          <p:nvPr/>
        </p:nvSpPr>
        <p:spPr>
          <a:xfrm>
            <a:off x="7303312" y="3062458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S</a:t>
            </a:r>
            <a:r>
              <a:rPr lang="vi-VN" sz="5400" baseline="-25000" dirty="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O</a:t>
            </a:r>
            <a:r>
              <a:rPr lang="vi-VN" sz="5400" baseline="-25000" dirty="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87507BC-1EDF-8944-8AF9-F34CD028D2F9}"/>
              </a:ext>
            </a:extLst>
          </p:cNvPr>
          <p:cNvSpPr/>
          <p:nvPr/>
        </p:nvSpPr>
        <p:spPr>
          <a:xfrm>
            <a:off x="2636097" y="5819393"/>
            <a:ext cx="61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 x = 1, y = 3 =&gt; CTHH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xmlns="" id="{06DD3C4B-7BEB-4FCD-BEC9-722896BB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994" y="2842738"/>
            <a:ext cx="561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xmlns="" id="{DD8B3169-E70E-41FE-A4C4-F02BE476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59" y="2816793"/>
            <a:ext cx="50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117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 animBg="1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2: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Lập CTHH của hợp chất tạo bởi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hóa trị I và PO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hoá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B24F5F-9F52-7347-9A94-79FE1B6248CA}"/>
              </a:ext>
            </a:extLst>
          </p:cNvPr>
          <p:cNvSpPr/>
          <p:nvPr/>
        </p:nvSpPr>
        <p:spPr>
          <a:xfrm>
            <a:off x="4546627" y="2572539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38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  <a:blipFill>
                <a:blip r:embed="rId4"/>
                <a:stretch>
                  <a:fillRect l="-613" b="-52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1049983-DFCA-1149-B1B5-F50F2FC16012}"/>
              </a:ext>
            </a:extLst>
          </p:cNvPr>
          <p:cNvSpPr/>
          <p:nvPr/>
        </p:nvSpPr>
        <p:spPr>
          <a:xfrm>
            <a:off x="7303312" y="3103402"/>
            <a:ext cx="2872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Na</a:t>
            </a:r>
            <a:r>
              <a:rPr lang="vi-VN" sz="5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(PO</a:t>
            </a:r>
            <a:r>
              <a:rPr lang="vi-VN" sz="5400" baseline="-25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4</a:t>
            </a:r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)</a:t>
            </a:r>
            <a:r>
              <a:rPr lang="vi-VN" sz="5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87507BC-1EDF-8944-8AF9-F34CD028D2F9}"/>
              </a:ext>
            </a:extLst>
          </p:cNvPr>
          <p:cNvSpPr/>
          <p:nvPr/>
        </p:nvSpPr>
        <p:spPr>
          <a:xfrm>
            <a:off x="2636097" y="5945541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 x = 3, y = 1 =&gt; CTHH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xmlns="" id="{23045859-C6FD-4527-AFB3-16371CC8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742" y="2894046"/>
            <a:ext cx="58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xmlns="" id="{168F0113-F312-474C-8F5D-52D6DDA6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678" y="2907061"/>
            <a:ext cx="384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920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 animBg="1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98197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 flipH="1">
            <a:off x="191406" y="5775622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FEBA3-A557-3B45-8FF9-B3104831DB13}"/>
              </a:ext>
            </a:extLst>
          </p:cNvPr>
          <p:cNvSpPr/>
          <p:nvPr/>
        </p:nvSpPr>
        <p:spPr>
          <a:xfrm>
            <a:off x="1829046" y="2502919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ECFD48-F888-D248-810D-B11A5EFFC7DB}"/>
              </a:ext>
            </a:extLst>
          </p:cNvPr>
          <p:cNvSpPr/>
          <p:nvPr/>
        </p:nvSpPr>
        <p:spPr>
          <a:xfrm>
            <a:off x="1829046" y="3228771"/>
            <a:ext cx="6954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  <a:blipFill>
                <a:blip r:embed="rId4"/>
                <a:stretch>
                  <a:fillRect l="-409" b="-6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1049983-DFCA-1149-B1B5-F50F2FC16012}"/>
              </a:ext>
            </a:extLst>
          </p:cNvPr>
          <p:cNvSpPr/>
          <p:nvPr/>
        </p:nvSpPr>
        <p:spPr>
          <a:xfrm>
            <a:off x="6357850" y="2360715"/>
            <a:ext cx="156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r>
              <a:rPr lang="vi-VN" sz="6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6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B</a:t>
            </a:r>
            <a:r>
              <a:rPr lang="vi-VN" sz="6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87507BC-1EDF-8944-8AF9-F34CD028D2F9}"/>
              </a:ext>
            </a:extLst>
          </p:cNvPr>
          <p:cNvSpPr/>
          <p:nvPr/>
        </p:nvSpPr>
        <p:spPr>
          <a:xfrm>
            <a:off x="1690635" y="5380278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CTHH đúng của hợp chất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xmlns="" id="{B504CABE-9C8B-724F-9E7F-9842A9F6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007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xmlns="" id="{2B8261F4-0F52-5A46-8076-7E6285E9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237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432161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 animBg="1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73061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876615" y="223719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669951" y="2244207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57914" y="252886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34439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699288" y="403938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501782" y="4056458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61789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824766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1" name="任意多边形 28">
            <a:extLst>
              <a:ext uri="{FF2B5EF4-FFF2-40B4-BE49-F238E27FC236}">
                <a16:creationId xmlns:a16="http://schemas.microsoft.com/office/drawing/2014/main" xmlns="" id="{30E6FAE8-E368-8D4B-9226-6FC8F2DCA8D6}"/>
              </a:ext>
            </a:extLst>
          </p:cNvPr>
          <p:cNvSpPr/>
          <p:nvPr/>
        </p:nvSpPr>
        <p:spPr>
          <a:xfrm>
            <a:off x="0" y="6068219"/>
            <a:ext cx="12418394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29">
            <a:extLst>
              <a:ext uri="{FF2B5EF4-FFF2-40B4-BE49-F238E27FC236}">
                <a16:creationId xmlns:a16="http://schemas.microsoft.com/office/drawing/2014/main" xmlns="" id="{8FDCA8E3-1033-6D46-BA71-C5133D5696DD}"/>
              </a:ext>
            </a:extLst>
          </p:cNvPr>
          <p:cNvSpPr/>
          <p:nvPr/>
        </p:nvSpPr>
        <p:spPr>
          <a:xfrm flipH="1">
            <a:off x="-226394" y="6420331"/>
            <a:ext cx="12418394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28">
            <a:extLst>
              <a:ext uri="{FF2B5EF4-FFF2-40B4-BE49-F238E27FC236}">
                <a16:creationId xmlns:a16="http://schemas.microsoft.com/office/drawing/2014/main" xmlns="" id="{25A4D8DD-A74A-5848-B209-09B7E17D9877}"/>
              </a:ext>
            </a:extLst>
          </p:cNvPr>
          <p:cNvSpPr/>
          <p:nvPr/>
        </p:nvSpPr>
        <p:spPr>
          <a:xfrm rot="10800000">
            <a:off x="2574" y="-65534"/>
            <a:ext cx="12192000" cy="75249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29">
            <a:extLst>
              <a:ext uri="{FF2B5EF4-FFF2-40B4-BE49-F238E27FC236}">
                <a16:creationId xmlns:a16="http://schemas.microsoft.com/office/drawing/2014/main" xmlns="" id="{1DDE8255-D27D-AC48-A80F-5EEB4E66D48A}"/>
              </a:ext>
            </a:extLst>
          </p:cNvPr>
          <p:cNvSpPr/>
          <p:nvPr/>
        </p:nvSpPr>
        <p:spPr>
          <a:xfrm rot="10800000" flipH="1">
            <a:off x="-226394" y="290540"/>
            <a:ext cx="12192000" cy="69763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73136" y="438528"/>
            <a:ext cx="94390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latin typeface="Times New Roman" pitchFamily="18" charset="0"/>
                <a:cs typeface="Times New Roman" pitchFamily="18" charset="0"/>
              </a:rPr>
              <a:t>Cách lập nhanh CTHH dựa vào hoá trị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(Qui tắc đường chéo)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xmlns="" id="{B7B7DAD8-0729-144C-A55F-D82E7CB5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15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xmlns="" id="{D9773637-1ED5-DC40-A1DE-730BBFFA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664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xmlns="" id="{058C655C-40CC-0740-B470-D7A8E434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256056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xmlns="" id="{E8C749C4-B267-424B-8FAF-2262D7B0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xmlns="" id="{CA879306-2F3D-374D-AEFB-F697DFB1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914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455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3" grpId="0"/>
      <p:bldP spid="48" grpId="0"/>
      <p:bldP spid="49" grpId="0"/>
      <p:bldP spid="50" grpId="0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xmlns="" id="{570DD308-3F9B-4728-8A55-297E2832338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29D71A-7CCA-4F5F-8E07-DBDDFAEB1E3D}"/>
              </a:ext>
            </a:extLst>
          </p:cNvPr>
          <p:cNvSpPr/>
          <p:nvPr/>
        </p:nvSpPr>
        <p:spPr>
          <a:xfrm>
            <a:off x="3915752" y="4299118"/>
            <a:ext cx="436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866" y="1185626"/>
            <a:ext cx="5382263" cy="2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505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Q1">
            <a:extLst>
              <a:ext uri="{FF2B5EF4-FFF2-40B4-BE49-F238E27FC236}">
                <a16:creationId xmlns:a16="http://schemas.microsoft.com/office/drawing/2014/main" xmlns="" id="{B3DB058A-7F39-4989-A89A-565B4C7702E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trị của S trong CT SO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9" name="Q20">
            <a:extLst>
              <a:ext uri="{FF2B5EF4-FFF2-40B4-BE49-F238E27FC236}">
                <a16:creationId xmlns:a16="http://schemas.microsoft.com/office/drawing/2014/main" xmlns="" id="{FB917919-E7E0-404E-80D3-EEBACEA9597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Trong hợp chất FeO, hóa trị của Fe là bao nhiêu?</a:t>
            </a:r>
          </a:p>
        </p:txBody>
      </p:sp>
      <p:sp>
        <p:nvSpPr>
          <p:cNvPr id="410" name="Q2">
            <a:extLst>
              <a:ext uri="{FF2B5EF4-FFF2-40B4-BE49-F238E27FC236}">
                <a16:creationId xmlns:a16="http://schemas.microsoft.com/office/drawing/2014/main" xmlns="" id="{FDFBE095-7E10-4FD6-878E-C5E20FAD665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có hoá trị II, nặng gấp 5/7 lần nguyên tử Fe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1" name="Q3">
            <a:extLst>
              <a:ext uri="{FF2B5EF4-FFF2-40B4-BE49-F238E27FC236}">
                <a16:creationId xmlns:a16="http://schemas.microsoft.com/office/drawing/2014/main" xmlns="" id="{5A0C38EA-A0E3-400A-9442-B83F7A56B22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Fe (III) và O?</a:t>
            </a:r>
          </a:p>
        </p:txBody>
      </p:sp>
      <p:sp>
        <p:nvSpPr>
          <p:cNvPr id="412" name="Q4">
            <a:extLst>
              <a:ext uri="{FF2B5EF4-FFF2-40B4-BE49-F238E27FC236}">
                <a16:creationId xmlns:a16="http://schemas.microsoft.com/office/drawing/2014/main" xmlns="" id="{AD832735-102C-46EB-BA98-B08D4A0D845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Si (IV) và O?</a:t>
            </a:r>
          </a:p>
        </p:txBody>
      </p:sp>
      <p:sp>
        <p:nvSpPr>
          <p:cNvPr id="413" name="Q5">
            <a:extLst>
              <a:ext uri="{FF2B5EF4-FFF2-40B4-BE49-F238E27FC236}">
                <a16:creationId xmlns:a16="http://schemas.microsoft.com/office/drawing/2014/main" xmlns="" id="{3583678D-71F4-4598-9CD7-E3303390264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CTHH Fe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Q6">
            <a:extLst>
              <a:ext uri="{FF2B5EF4-FFF2-40B4-BE49-F238E27FC236}">
                <a16:creationId xmlns:a16="http://schemas.microsoft.com/office/drawing/2014/main" xmlns="" id="{C43BFAA6-060C-4768-A8C0-60E533310862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BaNO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đúng hay sai?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5" name="Q7">
            <a:extLst>
              <a:ext uri="{FF2B5EF4-FFF2-40B4-BE49-F238E27FC236}">
                <a16:creationId xmlns:a16="http://schemas.microsoft.com/office/drawing/2014/main" xmlns="" id="{D95E524B-BCEB-4127-9132-83A3A4FB243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bởi Ba (II) và Cl (I)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6" name="Q8">
            <a:extLst>
              <a:ext uri="{FF2B5EF4-FFF2-40B4-BE49-F238E27FC236}">
                <a16:creationId xmlns:a16="http://schemas.microsoft.com/office/drawing/2014/main" xmlns="" id="{9464EF76-0C7F-4D29-9282-174A4DF5822A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 của hợp chất được tạo bởi Fe (II) và SO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7" name="Q9">
            <a:extLst>
              <a:ext uri="{FF2B5EF4-FFF2-40B4-BE49-F238E27FC236}">
                <a16:creationId xmlns:a16="http://schemas.microsoft.com/office/drawing/2014/main" xmlns="" id="{4D0FBCC3-BC73-43A6-AA80-7B53CC2E90C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CTHH Cu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x có giá trị là?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8" name="Q10">
            <a:extLst>
              <a:ext uri="{FF2B5EF4-FFF2-40B4-BE49-F238E27FC236}">
                <a16:creationId xmlns:a16="http://schemas.microsoft.com/office/drawing/2014/main" xmlns="" id="{2FD38172-095B-4012-8805-D3EAB0E3B197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H và PO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(III)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0" name="Q11">
            <a:extLst>
              <a:ext uri="{FF2B5EF4-FFF2-40B4-BE49-F238E27FC236}">
                <a16:creationId xmlns:a16="http://schemas.microsoft.com/office/drawing/2014/main" xmlns="" id="{8B0382CA-41B2-418A-A3C8-32198AE3C24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của Mg (II) và OH (I)</a:t>
            </a:r>
          </a:p>
        </p:txBody>
      </p:sp>
      <p:sp>
        <p:nvSpPr>
          <p:cNvPr id="541" name="Q12">
            <a:extLst>
              <a:ext uri="{FF2B5EF4-FFF2-40B4-BE49-F238E27FC236}">
                <a16:creationId xmlns:a16="http://schemas.microsoft.com/office/drawing/2014/main" xmlns="" id="{8ABB5FD2-B207-4AC4-9E70-BB619822A909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P (V) và O?</a:t>
            </a:r>
          </a:p>
        </p:txBody>
      </p:sp>
      <p:sp>
        <p:nvSpPr>
          <p:cNvPr id="542" name="Q13">
            <a:extLst>
              <a:ext uri="{FF2B5EF4-FFF2-40B4-BE49-F238E27FC236}">
                <a16:creationId xmlns:a16="http://schemas.microsoft.com/office/drawing/2014/main" xmlns="" id="{8C8D58F2-6D98-404F-A7D1-88F473981DF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MgCl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" name="Q14">
            <a:extLst>
              <a:ext uri="{FF2B5EF4-FFF2-40B4-BE49-F238E27FC236}">
                <a16:creationId xmlns:a16="http://schemas.microsoft.com/office/drawing/2014/main" xmlns="" id="{C64C1200-E011-40CB-A64D-C40E0E262AB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của hợp chất được tạo bởi Na (I) và SO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(II)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4" name="Q15">
            <a:extLst>
              <a:ext uri="{FF2B5EF4-FFF2-40B4-BE49-F238E27FC236}">
                <a16:creationId xmlns:a16="http://schemas.microsoft.com/office/drawing/2014/main" xmlns="" id="{164F3302-B370-400E-BF6C-9D36AC7697A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CTHH của hợp chất gồm Fe(III) và S(II) là?</a:t>
            </a:r>
          </a:p>
        </p:txBody>
      </p:sp>
      <p:sp>
        <p:nvSpPr>
          <p:cNvPr id="545" name="Q16">
            <a:extLst>
              <a:ext uri="{FF2B5EF4-FFF2-40B4-BE49-F238E27FC236}">
                <a16:creationId xmlns:a16="http://schemas.microsoft.com/office/drawing/2014/main" xmlns="" id="{DA0F1C6B-AC3A-4ADF-BB1B-DCBDB74BA4E1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sau đúng hay sai? CuO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Q17">
            <a:extLst>
              <a:ext uri="{FF2B5EF4-FFF2-40B4-BE49-F238E27FC236}">
                <a16:creationId xmlns:a16="http://schemas.microsoft.com/office/drawing/2014/main" xmlns="" id="{5AFAD2AC-4923-4B38-B870-5DC1B704692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CTHH Al(OH)</a:t>
            </a:r>
            <a:r>
              <a:rPr lang="en-US" altLang="en-US" sz="28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7" name="Q18">
            <a:extLst>
              <a:ext uri="{FF2B5EF4-FFF2-40B4-BE49-F238E27FC236}">
                <a16:creationId xmlns:a16="http://schemas.microsoft.com/office/drawing/2014/main" xmlns="" id="{D1A382F1-791B-4EC9-9806-D901B6FD9A58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8" name="Q19">
            <a:extLst>
              <a:ext uri="{FF2B5EF4-FFF2-40B4-BE49-F238E27FC236}">
                <a16:creationId xmlns:a16="http://schemas.microsoft.com/office/drawing/2014/main" xmlns="" id="{D938CDE9-A7D7-4D6F-AE69-859F0A6786F4}"/>
              </a:ext>
            </a:extLst>
          </p:cNvPr>
          <p:cNvSpPr/>
          <p:nvPr/>
        </p:nvSpPr>
        <p:spPr>
          <a:xfrm>
            <a:off x="1873435" y="5019280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ZnCl</a:t>
            </a:r>
            <a:r>
              <a:rPr lang="en-US" altLang="en-US" sz="28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x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" name="Next 2">
            <a:extLst>
              <a:ext uri="{FF2B5EF4-FFF2-40B4-BE49-F238E27FC236}">
                <a16:creationId xmlns:a16="http://schemas.microsoft.com/office/drawing/2014/main" xmlns="" id="{5D733F5F-CE2E-4BD1-A739-7E3366340811}"/>
              </a:ext>
            </a:extLst>
          </p:cNvPr>
          <p:cNvSpPr/>
          <p:nvPr/>
        </p:nvSpPr>
        <p:spPr>
          <a:xfrm>
            <a:off x="3059695" y="4179239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Next 1">
            <a:extLst>
              <a:ext uri="{FF2B5EF4-FFF2-40B4-BE49-F238E27FC236}">
                <a16:creationId xmlns:a16="http://schemas.microsoft.com/office/drawing/2014/main" xmlns="" id="{09EA6259-5392-4068-A0AD-B7002EE24476}"/>
              </a:ext>
            </a:extLst>
          </p:cNvPr>
          <p:cNvSpPr/>
          <p:nvPr/>
        </p:nvSpPr>
        <p:spPr>
          <a:xfrm>
            <a:off x="3059695" y="4179238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3885118-8270-4A66-8BCA-101ED2EFE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91" y="4827105"/>
            <a:ext cx="2206943" cy="1737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80ACEF3-42E3-4B86-BCFD-6353E5E13E57}"/>
              </a:ext>
            </a:extLst>
          </p:cNvPr>
          <p:cNvGrpSpPr/>
          <p:nvPr/>
        </p:nvGrpSpPr>
        <p:grpSpPr>
          <a:xfrm>
            <a:off x="107681" y="4433879"/>
            <a:ext cx="1012024" cy="786452"/>
            <a:chOff x="200956" y="3500706"/>
            <a:chExt cx="1012024" cy="78645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5A062DC-569E-49C5-B7FB-25F21FD7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0956" y="3500706"/>
              <a:ext cx="1012024" cy="7864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59B2A67-F219-41BC-B62C-CC70D6941C78}"/>
                </a:ext>
              </a:extLst>
            </p:cNvPr>
            <p:cNvSpPr txBox="1"/>
            <p:nvPr/>
          </p:nvSpPr>
          <p:spPr>
            <a:xfrm>
              <a:off x="475263" y="3727851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5" name="0">
            <a:extLst>
              <a:ext uri="{FF2B5EF4-FFF2-40B4-BE49-F238E27FC236}">
                <a16:creationId xmlns:a16="http://schemas.microsoft.com/office/drawing/2014/main" xmlns="" id="{9D20E7DA-90EB-4A3C-9A16-044A46CC9F26}"/>
              </a:ext>
            </a:extLst>
          </p:cNvPr>
          <p:cNvSpPr/>
          <p:nvPr/>
        </p:nvSpPr>
        <p:spPr>
          <a:xfrm>
            <a:off x="1290947" y="4475097"/>
            <a:ext cx="505861" cy="58309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xmlns="" id="{D1D0B35C-7548-4C39-843E-4269EF840E20}"/>
              </a:ext>
            </a:extLst>
          </p:cNvPr>
          <p:cNvSpPr/>
          <p:nvPr/>
        </p:nvSpPr>
        <p:spPr>
          <a:xfrm>
            <a:off x="1204912" y="4415285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xmlns="" id="{03D9DE48-6FCB-4743-A44F-C4B93A9AD9D8}"/>
              </a:ext>
            </a:extLst>
          </p:cNvPr>
          <p:cNvSpPr/>
          <p:nvPr/>
        </p:nvSpPr>
        <p:spPr>
          <a:xfrm>
            <a:off x="1290947" y="404295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766B8AE-0660-4EB6-B289-D2A1810AC650}"/>
              </a:ext>
            </a:extLst>
          </p:cNvPr>
          <p:cNvSpPr/>
          <p:nvPr/>
        </p:nvSpPr>
        <p:spPr>
          <a:xfrm>
            <a:off x="1204912" y="398314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xmlns="" id="{C572263E-C9C9-496B-8F0A-4BEFF6970A6A}"/>
              </a:ext>
            </a:extLst>
          </p:cNvPr>
          <p:cNvSpPr/>
          <p:nvPr/>
        </p:nvSpPr>
        <p:spPr>
          <a:xfrm>
            <a:off x="1290947" y="361677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E4F50B1-2915-46B3-BF90-4B122B837603}"/>
              </a:ext>
            </a:extLst>
          </p:cNvPr>
          <p:cNvSpPr/>
          <p:nvPr/>
        </p:nvSpPr>
        <p:spPr>
          <a:xfrm>
            <a:off x="1204912" y="355696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xmlns="" id="{595A9014-B295-4A54-8A82-A4A81F8CD7C1}"/>
              </a:ext>
            </a:extLst>
          </p:cNvPr>
          <p:cNvSpPr/>
          <p:nvPr/>
        </p:nvSpPr>
        <p:spPr>
          <a:xfrm>
            <a:off x="1290947" y="319058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E89B4273-DA74-4547-8A12-E7B7D33C2CBF}"/>
              </a:ext>
            </a:extLst>
          </p:cNvPr>
          <p:cNvSpPr/>
          <p:nvPr/>
        </p:nvSpPr>
        <p:spPr>
          <a:xfrm>
            <a:off x="1204912" y="313077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">
            <a:extLst>
              <a:ext uri="{FF2B5EF4-FFF2-40B4-BE49-F238E27FC236}">
                <a16:creationId xmlns:a16="http://schemas.microsoft.com/office/drawing/2014/main" xmlns="" id="{6060A468-9A57-4B21-8CCA-1133D3440C47}"/>
              </a:ext>
            </a:extLst>
          </p:cNvPr>
          <p:cNvSpPr/>
          <p:nvPr/>
        </p:nvSpPr>
        <p:spPr>
          <a:xfrm>
            <a:off x="1290947" y="276440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F99947C-DDA5-43B9-86A6-46EB14827643}"/>
              </a:ext>
            </a:extLst>
          </p:cNvPr>
          <p:cNvSpPr/>
          <p:nvPr/>
        </p:nvSpPr>
        <p:spPr>
          <a:xfrm>
            <a:off x="1204912" y="270459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xmlns="" id="{3B9CD15F-920C-41F5-91F6-37672771D306}"/>
              </a:ext>
            </a:extLst>
          </p:cNvPr>
          <p:cNvSpPr/>
          <p:nvPr/>
        </p:nvSpPr>
        <p:spPr>
          <a:xfrm>
            <a:off x="1290947" y="233821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F19EEE63-2BCD-488D-803C-9EAC1648938D}"/>
              </a:ext>
            </a:extLst>
          </p:cNvPr>
          <p:cNvSpPr/>
          <p:nvPr/>
        </p:nvSpPr>
        <p:spPr>
          <a:xfrm>
            <a:off x="1204912" y="227840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xmlns="" id="{A994FFD3-ADE0-4B93-9D03-AFE6C109C24C}"/>
              </a:ext>
            </a:extLst>
          </p:cNvPr>
          <p:cNvSpPr/>
          <p:nvPr/>
        </p:nvSpPr>
        <p:spPr>
          <a:xfrm>
            <a:off x="1290947" y="191203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17F92663-3FC1-4F7B-BC96-2D9FE33BBA8E}"/>
              </a:ext>
            </a:extLst>
          </p:cNvPr>
          <p:cNvSpPr/>
          <p:nvPr/>
        </p:nvSpPr>
        <p:spPr>
          <a:xfrm>
            <a:off x="1204912" y="185222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xmlns="" id="{6AF0003A-C889-4B28-A943-D916F84DE2A8}"/>
              </a:ext>
            </a:extLst>
          </p:cNvPr>
          <p:cNvSpPr/>
          <p:nvPr/>
        </p:nvSpPr>
        <p:spPr>
          <a:xfrm>
            <a:off x="1290947" y="148584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00168E55-AFD0-4508-83BC-932E2EE7E7D1}"/>
              </a:ext>
            </a:extLst>
          </p:cNvPr>
          <p:cNvSpPr/>
          <p:nvPr/>
        </p:nvSpPr>
        <p:spPr>
          <a:xfrm>
            <a:off x="1204912" y="142603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xmlns="" id="{023EF777-4A2C-4B79-9374-FA0D144CB5D8}"/>
              </a:ext>
            </a:extLst>
          </p:cNvPr>
          <p:cNvSpPr/>
          <p:nvPr/>
        </p:nvSpPr>
        <p:spPr>
          <a:xfrm>
            <a:off x="1290947" y="105966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CCB4D8B2-CD1B-4650-9EDF-227B93EB2F3D}"/>
              </a:ext>
            </a:extLst>
          </p:cNvPr>
          <p:cNvSpPr/>
          <p:nvPr/>
        </p:nvSpPr>
        <p:spPr>
          <a:xfrm>
            <a:off x="1204912" y="99985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xmlns="" id="{DE844DEA-88D4-4DAA-9C80-08CB50CF6016}"/>
              </a:ext>
            </a:extLst>
          </p:cNvPr>
          <p:cNvSpPr/>
          <p:nvPr/>
        </p:nvSpPr>
        <p:spPr>
          <a:xfrm>
            <a:off x="1290947" y="63347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09A851F0-445F-429F-B271-28F926908E86}"/>
              </a:ext>
            </a:extLst>
          </p:cNvPr>
          <p:cNvSpPr/>
          <p:nvPr/>
        </p:nvSpPr>
        <p:spPr>
          <a:xfrm>
            <a:off x="1204912" y="57366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10">
            <a:extLst>
              <a:ext uri="{FF2B5EF4-FFF2-40B4-BE49-F238E27FC236}">
                <a16:creationId xmlns:a16="http://schemas.microsoft.com/office/drawing/2014/main" xmlns="" id="{89B9C977-9526-4C05-B9F9-9D7D437E2FE6}"/>
              </a:ext>
            </a:extLst>
          </p:cNvPr>
          <p:cNvSpPr/>
          <p:nvPr/>
        </p:nvSpPr>
        <p:spPr>
          <a:xfrm>
            <a:off x="1290947" y="20729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F4BEBF54-67F4-4483-86A3-5A501F7EFB7A}"/>
              </a:ext>
            </a:extLst>
          </p:cNvPr>
          <p:cNvSpPr/>
          <p:nvPr/>
        </p:nvSpPr>
        <p:spPr>
          <a:xfrm>
            <a:off x="1204912" y="165370"/>
            <a:ext cx="677103" cy="282126"/>
          </a:xfrm>
          <a:prstGeom prst="ellipse">
            <a:avLst/>
          </a:prstGeom>
          <a:solidFill>
            <a:srgbClr val="2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" name="Picture 551">
            <a:extLst>
              <a:ext uri="{FF2B5EF4-FFF2-40B4-BE49-F238E27FC236}">
                <a16:creationId xmlns:a16="http://schemas.microsoft.com/office/drawing/2014/main" xmlns="" id="{F47B9726-2654-43B0-B366-4F0A837BB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869" y="1435585"/>
            <a:ext cx="5382263" cy="26157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A5363FF-51D8-42D0-BDD9-EF97540DCD9C}"/>
              </a:ext>
            </a:extLst>
          </p:cNvPr>
          <p:cNvSpPr/>
          <p:nvPr/>
        </p:nvSpPr>
        <p:spPr>
          <a:xfrm>
            <a:off x="3082995" y="2181322"/>
            <a:ext cx="6026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</a:t>
            </a:r>
            <a:r>
              <a:rPr lang="en-US" sz="72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ỪNG</a:t>
            </a:r>
            <a:endParaRPr lang="en-US" sz="72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BA51D9D5-7EF5-442A-A927-AC101FE8A76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>
              <a:gd name="adj" fmla="val 0"/>
            </a:avLst>
          </a:prstGeom>
          <a:solidFill>
            <a:srgbClr val="192E19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" name="dong ho">
            <a:hlinkClick r:id="" action="ppaction://media"/>
            <a:extLst>
              <a:ext uri="{FF2B5EF4-FFF2-40B4-BE49-F238E27FC236}">
                <a16:creationId xmlns:a16="http://schemas.microsoft.com/office/drawing/2014/main" xmlns="" id="{E47FD64A-34AC-43C2-BACD-AEC5968FD0A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36893" y="4295774"/>
            <a:ext cx="1978819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3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13 -0.06088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6088 L -4.16667E-7 -0.12314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2314 L -0.00026 -0.18518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518 L -4.16667E-7 -0.24745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24745 L -4.16667E-7 -0.30949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0949 L -4.16667E-7 -0.3715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7152 L -0.00026 -0.43379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43379 L 0.00013 -0.49583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49583 L 0.00039 -0.5578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55787 L 0.00065 -0.62014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video>
              <p:cMediaNode vol="80000">
                <p:cTn id="231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  <p:bldLst>
      <p:bldP spid="408" grpId="0" animBg="1"/>
      <p:bldP spid="54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50" grpId="0" animBg="1"/>
      <p:bldP spid="35" grpId="0"/>
      <p:bldP spid="3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00">
        <p:fade/>
      </p:transition>
    </mc:Choice>
    <mc:Fallback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2112" y="210764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364368" y="3055690"/>
            <a:ext cx="1643449" cy="630195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394245" y="3389323"/>
            <a:ext cx="1492696" cy="402124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92817" y="4875975"/>
            <a:ext cx="164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QUY TẮC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5736" y="4354664"/>
            <a:ext cx="212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 DỤNG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2461" y="3731906"/>
            <a:ext cx="181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74981" y="4668697"/>
            <a:ext cx="175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en-US" altLang="zh-CN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十字星 12"/>
          <p:cNvSpPr/>
          <p:nvPr/>
        </p:nvSpPr>
        <p:spPr>
          <a:xfrm>
            <a:off x="4928593" y="3031727"/>
            <a:ext cx="317500" cy="317500"/>
          </a:xfrm>
          <a:prstGeom prst="star4">
            <a:avLst/>
          </a:prstGeom>
          <a:solidFill>
            <a:srgbClr val="D6F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6F133"/>
              </a:solidFill>
            </a:endParaRPr>
          </a:p>
        </p:txBody>
      </p:sp>
      <p:sp>
        <p:nvSpPr>
          <p:cNvPr id="14" name="十字星 13"/>
          <p:cNvSpPr/>
          <p:nvPr/>
        </p:nvSpPr>
        <p:spPr>
          <a:xfrm>
            <a:off x="7898920" y="2458028"/>
            <a:ext cx="317500" cy="3175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星 14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234394" y="2101417"/>
            <a:ext cx="1172591" cy="1179462"/>
            <a:chOff x="1267237" y="4149067"/>
            <a:chExt cx="1172591" cy="1179462"/>
          </a:xfrm>
        </p:grpSpPr>
        <p:sp>
          <p:nvSpPr>
            <p:cNvPr id="17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1336" y="3358256"/>
            <a:ext cx="1133041" cy="1139680"/>
            <a:chOff x="4287746" y="3033409"/>
            <a:chExt cx="1133041" cy="1139680"/>
          </a:xfrm>
        </p:grpSpPr>
        <p:sp>
          <p:nvSpPr>
            <p:cNvPr id="20" name="五角星 2"/>
            <p:cNvSpPr/>
            <p:nvPr/>
          </p:nvSpPr>
          <p:spPr>
            <a:xfrm rot="20712691">
              <a:off x="4287746" y="3033409"/>
              <a:ext cx="1133041" cy="113968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93999" y="330713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F5AF0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F5AF0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7336" y="2636878"/>
            <a:ext cx="1172591" cy="1179462"/>
            <a:chOff x="7103746" y="2312031"/>
            <a:chExt cx="1172591" cy="1179462"/>
          </a:xfrm>
        </p:grpSpPr>
        <p:sp>
          <p:nvSpPr>
            <p:cNvPr id="23" name="五角星 2"/>
            <p:cNvSpPr/>
            <p:nvPr/>
          </p:nvSpPr>
          <p:spPr>
            <a:xfrm rot="21134272">
              <a:off x="7103746" y="2312031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42314" y="264940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76CE0C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03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76CE0C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954148" y="3098195"/>
            <a:ext cx="1172591" cy="1179462"/>
            <a:chOff x="10110558" y="2773348"/>
            <a:chExt cx="1172591" cy="1179462"/>
          </a:xfrm>
        </p:grpSpPr>
        <p:sp>
          <p:nvSpPr>
            <p:cNvPr id="26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315548" y="3143073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04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十字星 28"/>
          <p:cNvSpPr/>
          <p:nvPr/>
        </p:nvSpPr>
        <p:spPr>
          <a:xfrm rot="20953261">
            <a:off x="2208354" y="1920255"/>
            <a:ext cx="317500" cy="317500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8394188" y="3237473"/>
            <a:ext cx="1251563" cy="29232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058582" y="1309493"/>
            <a:ext cx="1765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spc="300" dirty="0">
                <a:solidFill>
                  <a:srgbClr val="FFFF00"/>
                </a:solidFill>
                <a:latin typeface="Times New Roman" pitchFamily="18" charset="0"/>
                <a:ea typeface="方正粗圆_GBK" panose="03000509000000000000" pitchFamily="65" charset="-122"/>
                <a:cs typeface="Times New Roman" pitchFamily="18" charset="0"/>
              </a:rPr>
              <a:t>Nội dung</a:t>
            </a:r>
            <a:endParaRPr lang="zh-CN" altLang="en-US" sz="4800" b="1" spc="300" dirty="0">
              <a:solidFill>
                <a:srgbClr val="FFFF00"/>
              </a:solidFill>
              <a:latin typeface="Times New Roman" pitchFamily="18" charset="0"/>
              <a:ea typeface="方正粗圆_GBK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-4224" y="-1"/>
            <a:ext cx="12196224" cy="2642189"/>
            <a:chOff x="-4224" y="4546271"/>
            <a:chExt cx="12196224" cy="2669794"/>
          </a:xfrm>
        </p:grpSpPr>
        <p:sp>
          <p:nvSpPr>
            <p:cNvPr id="35" name="任意多边形 3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-4224" y="4904336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1845734">
            <a:off x="3560801" y="1187282"/>
            <a:ext cx="1236694" cy="938559"/>
            <a:chOff x="467955" y="825830"/>
            <a:chExt cx="1688486" cy="1246918"/>
          </a:xfrm>
        </p:grpSpPr>
        <p:sp>
          <p:nvSpPr>
            <p:cNvPr id="4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>
            <a:off x="1084768" y="5872253"/>
            <a:ext cx="10058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471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21600000">
                                      <p:cBhvr>
                                        <p:cTn id="40" dur="1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21600000">
                                      <p:cBhvr>
                                        <p:cTn id="61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0800000">
                                      <p:cBhvr>
                                        <p:cTn id="8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03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0" y="989789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2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7" y="689630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6737" y="2354016"/>
            <a:ext cx="2306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HOÁ </a:t>
            </a:r>
            <a:endParaRPr lang="en-US" altLang="zh-CN" sz="6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  <a:p>
            <a:pPr algn="ctr"/>
            <a:r>
              <a:rPr lang="vi-VN" altLang="zh-CN" sz="6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TRỊ</a:t>
            </a:r>
            <a:endParaRPr lang="zh-CN" altLang="en-US" sz="13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421118" y="3650954"/>
            <a:ext cx="1248920" cy="1194956"/>
            <a:chOff x="9272337" y="-1404832"/>
            <a:chExt cx="1694278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9466942" y="-958976"/>
              <a:ext cx="1499673" cy="7933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altLang="zh-CN" sz="3200" b="1" dirty="0">
                  <a:solidFill>
                    <a:srgbClr val="FF00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</a:t>
              </a:r>
              <a:r>
                <a:rPr lang="vi-VN" altLang="zh-CN" sz="3200" b="1" baseline="-25000" dirty="0">
                  <a:solidFill>
                    <a:srgbClr val="FF00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r>
                <a:rPr lang="vi-VN" altLang="zh-CN" sz="3200" b="1" dirty="0">
                  <a:solidFill>
                    <a:srgbClr val="FF00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O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60389" y="602166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387633" y="4768272"/>
              <a:ext cx="737636" cy="87681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zh-CN" sz="36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微软雅黑" pitchFamily="34" charset="-122"/>
                </a:rPr>
                <a:t>H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22652" y="5093631"/>
            <a:ext cx="1228174" cy="1177946"/>
            <a:chOff x="7953284" y="6299301"/>
            <a:chExt cx="1666136" cy="1597996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953284" y="6299301"/>
              <a:ext cx="1666136" cy="1597009"/>
              <a:chOff x="8402463" y="4859938"/>
              <a:chExt cx="1666136" cy="1597009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402463" y="4859938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弧形 56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8632828" y="5300904"/>
                <a:ext cx="1435771" cy="793303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F9A601">
                    <a:alpha val="92941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altLang="zh-CN" sz="3200" b="1" dirty="0">
                    <a:solidFill>
                      <a:srgbClr val="0070C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NH</a:t>
                </a:r>
                <a:r>
                  <a:rPr lang="vi-VN" altLang="zh-CN" sz="3200" b="1" baseline="-25000" dirty="0">
                    <a:solidFill>
                      <a:srgbClr val="0070C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3</a:t>
                </a:r>
                <a:endParaRPr lang="zh-CN" altLang="en-US" sz="32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182090" y="2006281"/>
            <a:ext cx="1177219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13571" y="5198646"/>
                <a:ext cx="1362874" cy="793303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vi-VN" altLang="zh-CN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HCl</a:t>
                </a:r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95" t="15027" r="49282" b="11253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3255082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TextBox 3"/>
          <p:cNvSpPr txBox="1"/>
          <p:nvPr/>
        </p:nvSpPr>
        <p:spPr>
          <a:xfrm>
            <a:off x="0" y="4474876"/>
            <a:ext cx="34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dirty="0">
                <a:solidFill>
                  <a:srgbClr val="FF0000"/>
                </a:solidFill>
                <a:effectLst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CÁCH XÁC ĐỊNH</a:t>
            </a:r>
            <a:endParaRPr lang="zh-CN" altLang="en-US" sz="2800" dirty="0">
              <a:solidFill>
                <a:srgbClr val="FF0000"/>
              </a:solidFill>
              <a:effectLst>
                <a:reflection blurRad="6350" stA="25000" endPos="66000" dist="63500" dir="5400000" sy="-100000" algn="bl" rotWithShape="0"/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619164" y="637594"/>
            <a:ext cx="5572835" cy="73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ydrogen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492621" y="2088127"/>
            <a:ext cx="4699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hlorine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I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751928" y="3724199"/>
            <a:ext cx="444007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xygen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701050" y="5355339"/>
            <a:ext cx="546365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itrogen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III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334584" y="5071279"/>
            <a:ext cx="1478249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59352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0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" grpId="0" animBg="1"/>
      <p:bldP spid="6" grpId="1" animBg="1"/>
      <p:bldP spid="7" grpId="0" animBg="1"/>
      <p:bldP spid="2" grpId="0"/>
      <p:bldP spid="82" grpId="0"/>
      <p:bldP spid="99" grpId="1" build="allAtOnce"/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95" name="组合 94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任意多边形 9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任意多边形 116"/>
          <p:cNvSpPr/>
          <p:nvPr/>
        </p:nvSpPr>
        <p:spPr>
          <a:xfrm>
            <a:off x="3325181" y="1774043"/>
            <a:ext cx="5470189" cy="4094335"/>
          </a:xfrm>
          <a:custGeom>
            <a:avLst/>
            <a:gdLst>
              <a:gd name="connsiteX0" fmla="*/ 2766801 w 5470189"/>
              <a:gd name="connsiteY0" fmla="*/ 0 h 4094335"/>
              <a:gd name="connsiteX1" fmla="*/ 3728208 w 5470189"/>
              <a:gd name="connsiteY1" fmla="*/ 398228 h 4094335"/>
              <a:gd name="connsiteX2" fmla="*/ 3793514 w 5470189"/>
              <a:gd name="connsiteY2" fmla="*/ 470083 h 4094335"/>
              <a:gd name="connsiteX3" fmla="*/ 4324261 w 5470189"/>
              <a:gd name="connsiteY3" fmla="*/ 373949 h 4094335"/>
              <a:gd name="connsiteX4" fmla="*/ 4029838 w 5470189"/>
              <a:gd name="connsiteY4" fmla="*/ 858408 h 4094335"/>
              <a:gd name="connsiteX5" fmla="*/ 4065309 w 5470189"/>
              <a:gd name="connsiteY5" fmla="*/ 955321 h 4094335"/>
              <a:gd name="connsiteX6" fmla="*/ 4126435 w 5470189"/>
              <a:gd name="connsiteY6" fmla="*/ 1359635 h 4094335"/>
              <a:gd name="connsiteX7" fmla="*/ 4123488 w 5470189"/>
              <a:gd name="connsiteY7" fmla="*/ 1417999 h 4094335"/>
              <a:gd name="connsiteX8" fmla="*/ 4165905 w 5470189"/>
              <a:gd name="connsiteY8" fmla="*/ 1428906 h 4094335"/>
              <a:gd name="connsiteX9" fmla="*/ 4164354 w 5470189"/>
              <a:gd name="connsiteY9" fmla="*/ 1439069 h 4094335"/>
              <a:gd name="connsiteX10" fmla="*/ 4213113 w 5470189"/>
              <a:gd name="connsiteY10" fmla="*/ 1456408 h 4094335"/>
              <a:gd name="connsiteX11" fmla="*/ 5064764 w 5470189"/>
              <a:gd name="connsiteY11" fmla="*/ 2716106 h 4094335"/>
              <a:gd name="connsiteX12" fmla="*/ 5057759 w 5470189"/>
              <a:gd name="connsiteY12" fmla="*/ 2854839 h 4094335"/>
              <a:gd name="connsiteX13" fmla="*/ 5048361 w 5470189"/>
              <a:gd name="connsiteY13" fmla="*/ 2916420 h 4094335"/>
              <a:gd name="connsiteX14" fmla="*/ 5470189 w 5470189"/>
              <a:gd name="connsiteY14" fmla="*/ 3286875 h 4094335"/>
              <a:gd name="connsiteX15" fmla="*/ 4922738 w 5470189"/>
              <a:gd name="connsiteY15" fmla="*/ 3317741 h 4094335"/>
              <a:gd name="connsiteX16" fmla="*/ 4900997 w 5470189"/>
              <a:gd name="connsiteY16" fmla="*/ 3362874 h 4094335"/>
              <a:gd name="connsiteX17" fmla="*/ 3707889 w 5470189"/>
              <a:gd name="connsiteY17" fmla="*/ 4072981 h 4094335"/>
              <a:gd name="connsiteX18" fmla="*/ 2844791 w 5470189"/>
              <a:gd name="connsiteY18" fmla="*/ 3763137 h 4094335"/>
              <a:gd name="connsiteX19" fmla="*/ 2783265 w 5470189"/>
              <a:gd name="connsiteY19" fmla="*/ 3707219 h 4094335"/>
              <a:gd name="connsiteX20" fmla="*/ 2703970 w 5470189"/>
              <a:gd name="connsiteY20" fmla="*/ 3779288 h 4094335"/>
              <a:gd name="connsiteX21" fmla="*/ 1826375 w 5470189"/>
              <a:gd name="connsiteY21" fmla="*/ 4094335 h 4094335"/>
              <a:gd name="connsiteX22" fmla="*/ 446711 w 5470189"/>
              <a:gd name="connsiteY22" fmla="*/ 2714671 h 4094335"/>
              <a:gd name="connsiteX23" fmla="*/ 457584 w 5470189"/>
              <a:gd name="connsiteY23" fmla="*/ 2581990 h 4094335"/>
              <a:gd name="connsiteX24" fmla="*/ 0 w 5470189"/>
              <a:gd name="connsiteY24" fmla="*/ 2213080 h 4094335"/>
              <a:gd name="connsiteX25" fmla="*/ 576384 w 5470189"/>
              <a:gd name="connsiteY25" fmla="*/ 2139144 h 4094335"/>
              <a:gd name="connsiteX26" fmla="*/ 605351 w 5470189"/>
              <a:gd name="connsiteY26" fmla="*/ 2071756 h 4094335"/>
              <a:gd name="connsiteX27" fmla="*/ 1312666 w 5470189"/>
              <a:gd name="connsiteY27" fmla="*/ 1433816 h 4094335"/>
              <a:gd name="connsiteX28" fmla="*/ 1409179 w 5470189"/>
              <a:gd name="connsiteY28" fmla="*/ 1399497 h 4094335"/>
              <a:gd name="connsiteX29" fmla="*/ 1407166 w 5470189"/>
              <a:gd name="connsiteY29" fmla="*/ 1359635 h 4094335"/>
              <a:gd name="connsiteX30" fmla="*/ 2766801 w 5470189"/>
              <a:gd name="connsiteY30" fmla="*/ 0 h 40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70189" h="4094335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>
            <a:solidFill>
              <a:srgbClr val="1CD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305544" y="1036991"/>
            <a:ext cx="238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Ngoài ra</a:t>
            </a:r>
            <a:endParaRPr lang="zh-CN" altLang="en-US" sz="44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5776195" y="3244991"/>
            <a:ext cx="636454" cy="753836"/>
          </a:xfrm>
          <a:custGeom>
            <a:avLst/>
            <a:gdLst>
              <a:gd name="connsiteX0" fmla="*/ 318132 w 636454"/>
              <a:gd name="connsiteY0" fmla="*/ 0 h 753836"/>
              <a:gd name="connsiteX1" fmla="*/ 355922 w 636454"/>
              <a:gd name="connsiteY1" fmla="*/ 41579 h 753836"/>
              <a:gd name="connsiteX2" fmla="*/ 617484 w 636454"/>
              <a:gd name="connsiteY2" fmla="*/ 587949 h 753836"/>
              <a:gd name="connsiteX3" fmla="*/ 636454 w 636454"/>
              <a:gd name="connsiteY3" fmla="*/ 712242 h 753836"/>
              <a:gd name="connsiteX4" fmla="*/ 574034 w 636454"/>
              <a:gd name="connsiteY4" fmla="*/ 728292 h 753836"/>
              <a:gd name="connsiteX5" fmla="*/ 320644 w 636454"/>
              <a:gd name="connsiteY5" fmla="*/ 753836 h 753836"/>
              <a:gd name="connsiteX6" fmla="*/ 67254 w 636454"/>
              <a:gd name="connsiteY6" fmla="*/ 728292 h 753836"/>
              <a:gd name="connsiteX7" fmla="*/ 0 w 636454"/>
              <a:gd name="connsiteY7" fmla="*/ 710999 h 753836"/>
              <a:gd name="connsiteX8" fmla="*/ 18780 w 636454"/>
              <a:gd name="connsiteY8" fmla="*/ 587949 h 753836"/>
              <a:gd name="connsiteX9" fmla="*/ 280342 w 636454"/>
              <a:gd name="connsiteY9" fmla="*/ 41579 h 753836"/>
              <a:gd name="connsiteX10" fmla="*/ 318132 w 636454"/>
              <a:gd name="connsiteY10" fmla="*/ 0 h 7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454" h="753836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817865" y="1758053"/>
            <a:ext cx="2775515" cy="2593729"/>
            <a:chOff x="4817865" y="1362261"/>
            <a:chExt cx="2775515" cy="2593729"/>
          </a:xfrm>
        </p:grpSpPr>
        <p:sp>
          <p:nvSpPr>
            <p:cNvPr id="49" name="任意多边形 48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>
                <a:gd name="connsiteX0" fmla="*/ 315810 w 1248214"/>
                <a:gd name="connsiteY0" fmla="*/ 0 h 1126960"/>
                <a:gd name="connsiteX1" fmla="*/ 1204856 w 1248214"/>
                <a:gd name="connsiteY1" fmla="*/ 368255 h 1126960"/>
                <a:gd name="connsiteX2" fmla="*/ 1248214 w 1248214"/>
                <a:gd name="connsiteY2" fmla="*/ 415961 h 1126960"/>
                <a:gd name="connsiteX3" fmla="*/ 1210424 w 1248214"/>
                <a:gd name="connsiteY3" fmla="*/ 457540 h 1126960"/>
                <a:gd name="connsiteX4" fmla="*/ 948862 w 1248214"/>
                <a:gd name="connsiteY4" fmla="*/ 1003910 h 1126960"/>
                <a:gd name="connsiteX5" fmla="*/ 930082 w 1248214"/>
                <a:gd name="connsiteY5" fmla="*/ 1126960 h 1126960"/>
                <a:gd name="connsiteX6" fmla="*/ 876843 w 1248214"/>
                <a:gd name="connsiteY6" fmla="*/ 1113271 h 1126960"/>
                <a:gd name="connsiteX7" fmla="*/ 18970 w 1248214"/>
                <a:gd name="connsiteY7" fmla="*/ 165887 h 1126960"/>
                <a:gd name="connsiteX8" fmla="*/ 0 w 1248214"/>
                <a:gd name="connsiteY8" fmla="*/ 41594 h 1126960"/>
                <a:gd name="connsiteX9" fmla="*/ 62420 w 1248214"/>
                <a:gd name="connsiteY9" fmla="*/ 25544 h 1126960"/>
                <a:gd name="connsiteX10" fmla="*/ 315810 w 1248214"/>
                <a:gd name="connsiteY10" fmla="*/ 0 h 112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214" h="112696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>
                <a:gd name="connsiteX0" fmla="*/ 221107 w 2072962"/>
                <a:gd name="connsiteY0" fmla="*/ 959578 h 2775515"/>
                <a:gd name="connsiteX1" fmla="*/ 1147599 w 2072962"/>
                <a:gd name="connsiteY1" fmla="*/ 418992 h 2775515"/>
                <a:gd name="connsiteX2" fmla="*/ 1163448 w 2072962"/>
                <a:gd name="connsiteY2" fmla="*/ 418356 h 2775515"/>
                <a:gd name="connsiteX3" fmla="*/ 1320332 w 2072962"/>
                <a:gd name="connsiteY3" fmla="*/ 0 h 2775515"/>
                <a:gd name="connsiteX4" fmla="*/ 1484135 w 2072962"/>
                <a:gd name="connsiteY4" fmla="*/ 436809 h 2775515"/>
                <a:gd name="connsiteX5" fmla="*/ 1510035 w 2072962"/>
                <a:gd name="connsiteY5" fmla="*/ 439530 h 2775515"/>
                <a:gd name="connsiteX6" fmla="*/ 1969362 w 2072962"/>
                <a:gd name="connsiteY6" fmla="*/ 635213 h 2775515"/>
                <a:gd name="connsiteX7" fmla="*/ 2071643 w 2072962"/>
                <a:gd name="connsiteY7" fmla="*/ 713355 h 2775515"/>
                <a:gd name="connsiteX8" fmla="*/ 2072962 w 2072962"/>
                <a:gd name="connsiteY8" fmla="*/ 714593 h 2775515"/>
                <a:gd name="connsiteX9" fmla="*/ 2020626 w 2072962"/>
                <a:gd name="connsiteY9" fmla="*/ 760234 h 2775515"/>
                <a:gd name="connsiteX10" fmla="*/ 1856090 w 2072962"/>
                <a:gd name="connsiteY10" fmla="*/ 954622 h 2775515"/>
                <a:gd name="connsiteX11" fmla="*/ 1656198 w 2072962"/>
                <a:gd name="connsiteY11" fmla="*/ 1895928 h 2775515"/>
                <a:gd name="connsiteX12" fmla="*/ 1670967 w 2072962"/>
                <a:gd name="connsiteY12" fmla="*/ 1958679 h 2775515"/>
                <a:gd name="connsiteX13" fmla="*/ 1607095 w 2072962"/>
                <a:gd name="connsiteY13" fmla="*/ 1967403 h 2775515"/>
                <a:gd name="connsiteX14" fmla="*/ 800145 w 2072962"/>
                <a:gd name="connsiteY14" fmla="*/ 2491661 h 2775515"/>
                <a:gd name="connsiteX15" fmla="*/ 677717 w 2072962"/>
                <a:gd name="connsiteY15" fmla="*/ 2714978 h 2775515"/>
                <a:gd name="connsiteX16" fmla="*/ 655601 w 2072962"/>
                <a:gd name="connsiteY16" fmla="*/ 2775515 h 2775515"/>
                <a:gd name="connsiteX17" fmla="*/ 655105 w 2072962"/>
                <a:gd name="connsiteY17" fmla="*/ 2775275 h 2775515"/>
                <a:gd name="connsiteX18" fmla="*/ 545472 w 2072962"/>
                <a:gd name="connsiteY18" fmla="*/ 2707833 h 2775515"/>
                <a:gd name="connsiteX19" fmla="*/ 221107 w 2072962"/>
                <a:gd name="connsiteY19" fmla="*/ 959578 h 277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2962" h="2775515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4327" y="3224823"/>
            <a:ext cx="2537345" cy="2514600"/>
            <a:chOff x="6094327" y="2829031"/>
            <a:chExt cx="2537345" cy="2514600"/>
          </a:xfrm>
        </p:grpSpPr>
        <p:sp>
          <p:nvSpPr>
            <p:cNvPr id="50" name="任意多边形 49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>
                <a:gd name="connsiteX0" fmla="*/ 932404 w 1253048"/>
                <a:gd name="connsiteY0" fmla="*/ 0 h 1128203"/>
                <a:gd name="connsiteX1" fmla="*/ 1185794 w 1253048"/>
                <a:gd name="connsiteY1" fmla="*/ 25544 h 1128203"/>
                <a:gd name="connsiteX2" fmla="*/ 1253048 w 1253048"/>
                <a:gd name="connsiteY2" fmla="*/ 42837 h 1128203"/>
                <a:gd name="connsiteX3" fmla="*/ 1234268 w 1253048"/>
                <a:gd name="connsiteY3" fmla="*/ 165887 h 1128203"/>
                <a:gd name="connsiteX4" fmla="*/ 376395 w 1253048"/>
                <a:gd name="connsiteY4" fmla="*/ 1113271 h 1128203"/>
                <a:gd name="connsiteX5" fmla="*/ 318322 w 1253048"/>
                <a:gd name="connsiteY5" fmla="*/ 1128203 h 1128203"/>
                <a:gd name="connsiteX6" fmla="*/ 299352 w 1253048"/>
                <a:gd name="connsiteY6" fmla="*/ 1003910 h 1128203"/>
                <a:gd name="connsiteX7" fmla="*/ 37790 w 1253048"/>
                <a:gd name="connsiteY7" fmla="*/ 457540 h 1128203"/>
                <a:gd name="connsiteX8" fmla="*/ 0 w 1253048"/>
                <a:gd name="connsiteY8" fmla="*/ 415961 h 1128203"/>
                <a:gd name="connsiteX9" fmla="*/ 43359 w 1253048"/>
                <a:gd name="connsiteY9" fmla="*/ 368255 h 1128203"/>
                <a:gd name="connsiteX10" fmla="*/ 932404 w 1253048"/>
                <a:gd name="connsiteY10" fmla="*/ 0 h 11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048" h="1128203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>
                <a:gd name="connsiteX0" fmla="*/ 1253048 w 2537345"/>
                <a:gd name="connsiteY0" fmla="*/ 0 h 2471763"/>
                <a:gd name="connsiteX1" fmla="*/ 1306287 w 2537345"/>
                <a:gd name="connsiteY1" fmla="*/ 13689 h 2471763"/>
                <a:gd name="connsiteX2" fmla="*/ 2189704 w 2537345"/>
                <a:gd name="connsiteY2" fmla="*/ 1214463 h 2471763"/>
                <a:gd name="connsiteX3" fmla="*/ 2183213 w 2537345"/>
                <a:gd name="connsiteY3" fmla="*/ 1343015 h 2471763"/>
                <a:gd name="connsiteX4" fmla="*/ 2169459 w 2537345"/>
                <a:gd name="connsiteY4" fmla="*/ 1433136 h 2471763"/>
                <a:gd name="connsiteX5" fmla="*/ 2537345 w 2537345"/>
                <a:gd name="connsiteY5" fmla="*/ 1737344 h 2471763"/>
                <a:gd name="connsiteX6" fmla="*/ 2068763 w 2537345"/>
                <a:gd name="connsiteY6" fmla="*/ 1749814 h 2471763"/>
                <a:gd name="connsiteX7" fmla="*/ 2037955 w 2537345"/>
                <a:gd name="connsiteY7" fmla="*/ 1813767 h 2471763"/>
                <a:gd name="connsiteX8" fmla="*/ 932404 w 2537345"/>
                <a:gd name="connsiteY8" fmla="*/ 2471763 h 2471763"/>
                <a:gd name="connsiteX9" fmla="*/ 43359 w 2537345"/>
                <a:gd name="connsiteY9" fmla="*/ 2103509 h 2471763"/>
                <a:gd name="connsiteX10" fmla="*/ 0 w 2537345"/>
                <a:gd name="connsiteY10" fmla="*/ 2055803 h 2471763"/>
                <a:gd name="connsiteX11" fmla="*/ 37790 w 2537345"/>
                <a:gd name="connsiteY11" fmla="*/ 2014223 h 2471763"/>
                <a:gd name="connsiteX12" fmla="*/ 324896 w 2537345"/>
                <a:gd name="connsiteY12" fmla="*/ 1214463 h 2471763"/>
                <a:gd name="connsiteX13" fmla="*/ 318405 w 2537345"/>
                <a:gd name="connsiteY13" fmla="*/ 1085911 h 2471763"/>
                <a:gd name="connsiteX14" fmla="*/ 318322 w 2537345"/>
                <a:gd name="connsiteY14" fmla="*/ 1085366 h 2471763"/>
                <a:gd name="connsiteX15" fmla="*/ 376395 w 2537345"/>
                <a:gd name="connsiteY15" fmla="*/ 1070434 h 2471763"/>
                <a:gd name="connsiteX16" fmla="*/ 1234268 w 2537345"/>
                <a:gd name="connsiteY16" fmla="*/ 123050 h 24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345" h="2471763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1261464">
            <a:off x="7879357" y="1569444"/>
            <a:ext cx="861895" cy="703794"/>
            <a:chOff x="7698101" y="3670924"/>
            <a:chExt cx="507093" cy="414075"/>
          </a:xfrm>
        </p:grpSpPr>
        <p:sp>
          <p:nvSpPr>
            <p:cNvPr id="72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20550900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01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20774763">
            <a:off x="323571" y="3425692"/>
            <a:ext cx="899322" cy="726841"/>
            <a:chOff x="9618107" y="2489824"/>
            <a:chExt cx="512336" cy="414075"/>
          </a:xfrm>
        </p:grpSpPr>
        <p:sp>
          <p:nvSpPr>
            <p:cNvPr id="75" name="五角星 2"/>
            <p:cNvSpPr/>
            <p:nvPr/>
          </p:nvSpPr>
          <p:spPr>
            <a:xfrm rot="425293" flipH="1">
              <a:off x="9618107" y="24898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 rot="825237">
              <a:off x="9687613" y="2607438"/>
              <a:ext cx="442830" cy="26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02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rot="1261464">
            <a:off x="8850154" y="4796718"/>
            <a:ext cx="861895" cy="703794"/>
            <a:chOff x="7698101" y="3670924"/>
            <a:chExt cx="507093" cy="414075"/>
          </a:xfrm>
        </p:grpSpPr>
        <p:sp>
          <p:nvSpPr>
            <p:cNvPr id="78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 rot="20160459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03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1277342" y="4219566"/>
            <a:ext cx="1779765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vi-V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với 1</a:t>
            </a:r>
            <a:r>
              <a:rPr lang="vi-V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180372" y="3670349"/>
            <a:ext cx="229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Ca hoá trị II</a:t>
            </a:r>
            <a:endParaRPr lang="zh-CN" altLang="en-US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1204962" y="4107972"/>
            <a:ext cx="2029557" cy="971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496944" y="2192679"/>
            <a:ext cx="351308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Cần 2 nguyên tử Na mới có khả năng liên kết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609184" y="1635916"/>
            <a:ext cx="209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 hoá trị I</a:t>
            </a:r>
            <a:endParaRPr lang="zh-CN" altLang="en-US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669461" y="2093629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679976" y="5630792"/>
            <a:ext cx="3471080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có khả năng liên kết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 O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542526" y="5270324"/>
            <a:ext cx="2255048" cy="32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 hoá trị IV</a:t>
            </a:r>
            <a:endParaRPr lang="en-US" altLang="zh-CN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9630461" y="5508296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0" y="1808288"/>
            <a:ext cx="492684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OXI CÓ HOÁ TRỊ II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47" t="36684" r="58009" b="33815"/>
          <a:stretch/>
        </p:blipFill>
        <p:spPr>
          <a:xfrm rot="15295563">
            <a:off x="935004" y="-96484"/>
            <a:ext cx="580572" cy="83457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845734">
            <a:off x="741167" y="673739"/>
            <a:ext cx="1361125" cy="1005168"/>
            <a:chOff x="467955" y="825830"/>
            <a:chExt cx="1688486" cy="1246918"/>
          </a:xfrm>
        </p:grpSpPr>
        <p:sp>
          <p:nvSpPr>
            <p:cNvPr id="10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10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350376" y="2214929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</a:t>
            </a:r>
            <a:r>
              <a:rPr lang="vi-VN" altLang="zh-CN" sz="4400" b="1" baseline="-250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FECF11-04A9-8146-8E08-CFA04482C9EA}"/>
              </a:ext>
            </a:extLst>
          </p:cNvPr>
          <p:cNvGrpSpPr/>
          <p:nvPr/>
        </p:nvGrpSpPr>
        <p:grpSpPr>
          <a:xfrm>
            <a:off x="3493490" y="3266416"/>
            <a:ext cx="2898437" cy="2473006"/>
            <a:chOff x="3520786" y="2870624"/>
            <a:chExt cx="2898437" cy="2473006"/>
          </a:xfrm>
        </p:grpSpPr>
        <p:grpSp>
          <p:nvGrpSpPr>
            <p:cNvPr id="6" name="组合 5"/>
            <p:cNvGrpSpPr/>
            <p:nvPr/>
          </p:nvGrpSpPr>
          <p:grpSpPr>
            <a:xfrm>
              <a:off x="3520786" y="2870624"/>
              <a:ext cx="2898437" cy="2473006"/>
              <a:chOff x="3520786" y="2870624"/>
              <a:chExt cx="2898437" cy="2473006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5769431" y="3955990"/>
                <a:ext cx="649792" cy="971680"/>
              </a:xfrm>
              <a:custGeom>
                <a:avLst/>
                <a:gdLst>
                  <a:gd name="connsiteX0" fmla="*/ 6764 w 649792"/>
                  <a:gd name="connsiteY0" fmla="*/ 0 h 971680"/>
                  <a:gd name="connsiteX1" fmla="*/ 74018 w 649792"/>
                  <a:gd name="connsiteY1" fmla="*/ 17293 h 971680"/>
                  <a:gd name="connsiteX2" fmla="*/ 327408 w 649792"/>
                  <a:gd name="connsiteY2" fmla="*/ 42837 h 971680"/>
                  <a:gd name="connsiteX3" fmla="*/ 580798 w 649792"/>
                  <a:gd name="connsiteY3" fmla="*/ 17293 h 971680"/>
                  <a:gd name="connsiteX4" fmla="*/ 643218 w 649792"/>
                  <a:gd name="connsiteY4" fmla="*/ 1243 h 971680"/>
                  <a:gd name="connsiteX5" fmla="*/ 643301 w 649792"/>
                  <a:gd name="connsiteY5" fmla="*/ 1788 h 971680"/>
                  <a:gd name="connsiteX6" fmla="*/ 649792 w 649792"/>
                  <a:gd name="connsiteY6" fmla="*/ 130340 h 971680"/>
                  <a:gd name="connsiteX7" fmla="*/ 362686 w 649792"/>
                  <a:gd name="connsiteY7" fmla="*/ 930100 h 971680"/>
                  <a:gd name="connsiteX8" fmla="*/ 324896 w 649792"/>
                  <a:gd name="connsiteY8" fmla="*/ 971680 h 971680"/>
                  <a:gd name="connsiteX9" fmla="*/ 287106 w 649792"/>
                  <a:gd name="connsiteY9" fmla="*/ 930100 h 971680"/>
                  <a:gd name="connsiteX10" fmla="*/ 0 w 649792"/>
                  <a:gd name="connsiteY10" fmla="*/ 130340 h 971680"/>
                  <a:gd name="connsiteX11" fmla="*/ 6491 w 649792"/>
                  <a:gd name="connsiteY11" fmla="*/ 1788 h 971680"/>
                  <a:gd name="connsiteX12" fmla="*/ 6764 w 649792"/>
                  <a:gd name="connsiteY12" fmla="*/ 0 h 97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9792" h="971680">
                    <a:moveTo>
                      <a:pt x="6764" y="0"/>
                    </a:moveTo>
                    <a:lnTo>
                      <a:pt x="74018" y="17293"/>
                    </a:lnTo>
                    <a:cubicBezTo>
                      <a:pt x="155866" y="34042"/>
                      <a:pt x="240610" y="42837"/>
                      <a:pt x="327408" y="42837"/>
                    </a:cubicBezTo>
                    <a:cubicBezTo>
                      <a:pt x="414207" y="42837"/>
                      <a:pt x="498951" y="34042"/>
                      <a:pt x="580798" y="17293"/>
                    </a:cubicBezTo>
                    <a:lnTo>
                      <a:pt x="643218" y="1243"/>
                    </a:lnTo>
                    <a:lnTo>
                      <a:pt x="643301" y="1788"/>
                    </a:lnTo>
                    <a:cubicBezTo>
                      <a:pt x="647593" y="44055"/>
                      <a:pt x="649792" y="86941"/>
                      <a:pt x="649792" y="130340"/>
                    </a:cubicBezTo>
                    <a:cubicBezTo>
                      <a:pt x="649792" y="434135"/>
                      <a:pt x="542047" y="712764"/>
                      <a:pt x="362686" y="930100"/>
                    </a:cubicBezTo>
                    <a:lnTo>
                      <a:pt x="324896" y="971680"/>
                    </a:lnTo>
                    <a:lnTo>
                      <a:pt x="287106" y="930100"/>
                    </a:lnTo>
                    <a:cubicBezTo>
                      <a:pt x="107745" y="712764"/>
                      <a:pt x="0" y="434135"/>
                      <a:pt x="0" y="130340"/>
                    </a:cubicBezTo>
                    <a:cubicBezTo>
                      <a:pt x="0" y="86941"/>
                      <a:pt x="2199" y="44055"/>
                      <a:pt x="6491" y="1788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3520786" y="2870624"/>
                <a:ext cx="2573541" cy="2473006"/>
              </a:xfrm>
              <a:custGeom>
                <a:avLst/>
                <a:gdLst>
                  <a:gd name="connsiteX0" fmla="*/ 1325327 w 2573541"/>
                  <a:gd name="connsiteY0" fmla="*/ 0 h 2473006"/>
                  <a:gd name="connsiteX1" fmla="*/ 1344297 w 2573541"/>
                  <a:gd name="connsiteY1" fmla="*/ 124293 h 2473006"/>
                  <a:gd name="connsiteX2" fmla="*/ 2202170 w 2573541"/>
                  <a:gd name="connsiteY2" fmla="*/ 1071677 h 2473006"/>
                  <a:gd name="connsiteX3" fmla="*/ 2255409 w 2573541"/>
                  <a:gd name="connsiteY3" fmla="*/ 1085366 h 2473006"/>
                  <a:gd name="connsiteX4" fmla="*/ 2255136 w 2573541"/>
                  <a:gd name="connsiteY4" fmla="*/ 1087154 h 2473006"/>
                  <a:gd name="connsiteX5" fmla="*/ 2248645 w 2573541"/>
                  <a:gd name="connsiteY5" fmla="*/ 1215706 h 2473006"/>
                  <a:gd name="connsiteX6" fmla="*/ 2535751 w 2573541"/>
                  <a:gd name="connsiteY6" fmla="*/ 2015466 h 2473006"/>
                  <a:gd name="connsiteX7" fmla="*/ 2573541 w 2573541"/>
                  <a:gd name="connsiteY7" fmla="*/ 2057046 h 2473006"/>
                  <a:gd name="connsiteX8" fmla="*/ 2530183 w 2573541"/>
                  <a:gd name="connsiteY8" fmla="*/ 2104752 h 2473006"/>
                  <a:gd name="connsiteX9" fmla="*/ 1641137 w 2573541"/>
                  <a:gd name="connsiteY9" fmla="*/ 2473006 h 2473006"/>
                  <a:gd name="connsiteX10" fmla="*/ 383837 w 2573541"/>
                  <a:gd name="connsiteY10" fmla="*/ 1215706 h 2473006"/>
                  <a:gd name="connsiteX11" fmla="*/ 388135 w 2573541"/>
                  <a:gd name="connsiteY11" fmla="*/ 1110994 h 2473006"/>
                  <a:gd name="connsiteX12" fmla="*/ 393811 w 2573541"/>
                  <a:gd name="connsiteY12" fmla="*/ 1065144 h 2473006"/>
                  <a:gd name="connsiteX13" fmla="*/ 0 w 2573541"/>
                  <a:gd name="connsiteY13" fmla="*/ 775445 h 2473006"/>
                  <a:gd name="connsiteX14" fmla="*/ 483146 w 2573541"/>
                  <a:gd name="connsiteY14" fmla="*/ 735105 h 2473006"/>
                  <a:gd name="connsiteX15" fmla="*/ 528407 w 2573541"/>
                  <a:gd name="connsiteY15" fmla="*/ 629812 h 2473006"/>
                  <a:gd name="connsiteX16" fmla="*/ 1267254 w 2573541"/>
                  <a:gd name="connsiteY16" fmla="*/ 14932 h 247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73541" h="2473006">
                    <a:moveTo>
                      <a:pt x="1325327" y="0"/>
                    </a:moveTo>
                    <a:lnTo>
                      <a:pt x="1344297" y="124293"/>
                    </a:lnTo>
                    <a:cubicBezTo>
                      <a:pt x="1436413" y="574453"/>
                      <a:pt x="1769103" y="936979"/>
                      <a:pt x="2202170" y="1071677"/>
                    </a:cubicBezTo>
                    <a:lnTo>
                      <a:pt x="2255409" y="1085366"/>
                    </a:lnTo>
                    <a:lnTo>
                      <a:pt x="2255136" y="1087154"/>
                    </a:lnTo>
                    <a:cubicBezTo>
                      <a:pt x="2250844" y="1129421"/>
                      <a:pt x="2248645" y="1172307"/>
                      <a:pt x="2248645" y="1215706"/>
                    </a:cubicBezTo>
                    <a:cubicBezTo>
                      <a:pt x="2248645" y="1519501"/>
                      <a:pt x="2356390" y="1798130"/>
                      <a:pt x="2535751" y="2015466"/>
                    </a:cubicBezTo>
                    <a:lnTo>
                      <a:pt x="2573541" y="2057046"/>
                    </a:lnTo>
                    <a:lnTo>
                      <a:pt x="2530183" y="2104752"/>
                    </a:lnTo>
                    <a:cubicBezTo>
                      <a:pt x="2302656" y="2332278"/>
                      <a:pt x="1988331" y="2473006"/>
                      <a:pt x="1641137" y="2473006"/>
                    </a:cubicBezTo>
                    <a:cubicBezTo>
                      <a:pt x="946749" y="2473006"/>
                      <a:pt x="383837" y="1910094"/>
                      <a:pt x="383837" y="1215706"/>
                    </a:cubicBezTo>
                    <a:cubicBezTo>
                      <a:pt x="383837" y="1180444"/>
                      <a:pt x="385289" y="1145521"/>
                      <a:pt x="388135" y="1110994"/>
                    </a:cubicBezTo>
                    <a:lnTo>
                      <a:pt x="393811" y="1065144"/>
                    </a:lnTo>
                    <a:lnTo>
                      <a:pt x="0" y="775445"/>
                    </a:lnTo>
                    <a:lnTo>
                      <a:pt x="483146" y="735105"/>
                    </a:lnTo>
                    <a:lnTo>
                      <a:pt x="528407" y="629812"/>
                    </a:lnTo>
                    <a:cubicBezTo>
                      <a:pt x="682260" y="338217"/>
                      <a:pt x="947375" y="114425"/>
                      <a:pt x="1267254" y="14932"/>
                    </a:cubicBezTo>
                    <a:close/>
                  </a:path>
                </a:pathLst>
              </a:custGeom>
              <a:solidFill>
                <a:srgbClr val="FEE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4201136" y="3651767"/>
              <a:ext cx="131318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b="1" dirty="0">
                  <a:solidFill>
                    <a:srgbClr val="00206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CaO</a:t>
              </a:r>
              <a:endParaRPr lang="zh-CN" altLang="en-US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38006" y="3723837"/>
            <a:ext cx="105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vi-VN" altLang="zh-CN" sz="3600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179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7" grpId="0"/>
      <p:bldP spid="80" grpId="0"/>
      <p:bldP spid="81" grpId="0"/>
      <p:bldP spid="83" grpId="0"/>
      <p:bldP spid="84" grpId="0"/>
      <p:bldP spid="86" grpId="0"/>
      <p:bldP spid="87" grpId="0"/>
      <p:bldP spid="89" grpId="0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59" b="42760"/>
          <a:stretch/>
        </p:blipFill>
        <p:spPr>
          <a:xfrm flipH="1">
            <a:off x="1927653" y="679622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5587832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/>
          <p:cNvSpPr txBox="1"/>
          <p:nvPr/>
        </p:nvSpPr>
        <p:spPr>
          <a:xfrm>
            <a:off x="736979" y="2823827"/>
            <a:ext cx="10793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defRPr/>
            </a:pPr>
            <a:r>
              <a:rPr lang="en-US" alt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 trị: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là con số biểu thị khả năng liên kết giữa nguyên tử nguyên tố này với nguyên tử nguyên tố khác.</a:t>
            </a:r>
          </a:p>
          <a:p>
            <a:pPr marL="274320" indent="-274320">
              <a:defRPr/>
            </a:pPr>
            <a:r>
              <a:rPr lang="en-US" alt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 ước: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     	+ H hóa trị I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     	+ O hóa trị II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437956" y="1429893"/>
            <a:ext cx="5411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KẾT LUẬN</a:t>
            </a:r>
            <a:endParaRPr lang="zh-CN" altLang="en-US" sz="6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89553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8794" y="5324158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6"/>
          <p:cNvSpPr txBox="1"/>
          <p:nvPr/>
        </p:nvSpPr>
        <p:spPr>
          <a:xfrm>
            <a:off x="224684" y="241267"/>
            <a:ext cx="2573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60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 </a:t>
            </a:r>
          </a:p>
          <a:p>
            <a:pPr algn="r"/>
            <a:r>
              <a:rPr lang="vi-VN" altLang="zh-CN" sz="60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endParaRPr lang="zh-CN" altLang="en-US" sz="4800" dirty="0">
              <a:solidFill>
                <a:srgbClr val="20B6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2561" y="520026"/>
            <a:ext cx="1336159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251251" y="2005661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23781" y="2814062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3539825" y="1713594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3069213" y="810008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3961118" y="2592304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4414087" y="3476423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4718440" y="4362930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矩形 4">
            <a:extLst>
              <a:ext uri="{FF2B5EF4-FFF2-40B4-BE49-F238E27FC236}">
                <a16:creationId xmlns:a16="http://schemas.microsoft.com/office/drawing/2014/main" xmlns="" id="{6CB61210-AC81-CF43-9188-85D5AB34E397}"/>
              </a:ext>
            </a:extLst>
          </p:cNvPr>
          <p:cNvSpPr/>
          <p:nvPr/>
        </p:nvSpPr>
        <p:spPr>
          <a:xfrm>
            <a:off x="4244358" y="1559501"/>
            <a:ext cx="1337576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</a:t>
            </a:r>
            <a:r>
              <a:rPr lang="vi-VN" altLang="zh-CN" sz="4400" b="1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9" name="矩形 4">
            <a:extLst>
              <a:ext uri="{FF2B5EF4-FFF2-40B4-BE49-F238E27FC236}">
                <a16:creationId xmlns:a16="http://schemas.microsoft.com/office/drawing/2014/main" xmlns="" id="{B50573A5-1260-8D47-883C-BCB29E4B1725}"/>
              </a:ext>
            </a:extLst>
          </p:cNvPr>
          <p:cNvSpPr/>
          <p:nvPr/>
        </p:nvSpPr>
        <p:spPr>
          <a:xfrm>
            <a:off x="4735773" y="2489367"/>
            <a:ext cx="1460311" cy="986360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HCl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矩形 4">
            <a:extLst>
              <a:ext uri="{FF2B5EF4-FFF2-40B4-BE49-F238E27FC236}">
                <a16:creationId xmlns:a16="http://schemas.microsoft.com/office/drawing/2014/main" xmlns="" id="{0B819F93-5506-2D43-93AB-F67B46193047}"/>
              </a:ext>
            </a:extLst>
          </p:cNvPr>
          <p:cNvSpPr/>
          <p:nvPr/>
        </p:nvSpPr>
        <p:spPr>
          <a:xfrm>
            <a:off x="5088888" y="3275412"/>
            <a:ext cx="1571219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MgO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1" name="矩形 4">
            <a:extLst>
              <a:ext uri="{FF2B5EF4-FFF2-40B4-BE49-F238E27FC236}">
                <a16:creationId xmlns:a16="http://schemas.microsoft.com/office/drawing/2014/main" xmlns="" id="{C549D917-E4E2-CC4F-A661-DC71FBE43963}"/>
              </a:ext>
            </a:extLst>
          </p:cNvPr>
          <p:cNvSpPr/>
          <p:nvPr/>
        </p:nvSpPr>
        <p:spPr>
          <a:xfrm>
            <a:off x="5486159" y="4186785"/>
            <a:ext cx="1487847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</a:t>
            </a:r>
            <a:r>
              <a:rPr lang="vi-VN" altLang="zh-CN" sz="4400" b="1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2" name="矩形 4">
            <a:extLst>
              <a:ext uri="{FF2B5EF4-FFF2-40B4-BE49-F238E27FC236}">
                <a16:creationId xmlns:a16="http://schemas.microsoft.com/office/drawing/2014/main" xmlns="" id="{CD4CC54E-56E7-774E-88A7-F5A5A6814DAC}"/>
              </a:ext>
            </a:extLst>
          </p:cNvPr>
          <p:cNvSpPr/>
          <p:nvPr/>
        </p:nvSpPr>
        <p:spPr>
          <a:xfrm>
            <a:off x="5295338" y="585913"/>
            <a:ext cx="4353634" cy="986360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 có hóa trị II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4" name="矩形 4">
            <a:extLst>
              <a:ext uri="{FF2B5EF4-FFF2-40B4-BE49-F238E27FC236}">
                <a16:creationId xmlns:a16="http://schemas.microsoft.com/office/drawing/2014/main" xmlns="" id="{77732E81-E1AF-CB40-B32F-E8DEFFFF86FF}"/>
              </a:ext>
            </a:extLst>
          </p:cNvPr>
          <p:cNvSpPr/>
          <p:nvPr/>
        </p:nvSpPr>
        <p:spPr>
          <a:xfrm>
            <a:off x="5786651" y="1553002"/>
            <a:ext cx="4312673" cy="102335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 có hóa trị IV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5" name="矩形 4">
            <a:extLst>
              <a:ext uri="{FF2B5EF4-FFF2-40B4-BE49-F238E27FC236}">
                <a16:creationId xmlns:a16="http://schemas.microsoft.com/office/drawing/2014/main" xmlns="" id="{784D039C-1E8C-9943-B5B6-A9901EDB3786}"/>
              </a:ext>
            </a:extLst>
          </p:cNvPr>
          <p:cNvSpPr/>
          <p:nvPr/>
        </p:nvSpPr>
        <p:spPr>
          <a:xfrm>
            <a:off x="6264323" y="2479399"/>
            <a:ext cx="3589362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Cl có hóa trị 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6" name="矩形 4">
            <a:extLst>
              <a:ext uri="{FF2B5EF4-FFF2-40B4-BE49-F238E27FC236}">
                <a16:creationId xmlns:a16="http://schemas.microsoft.com/office/drawing/2014/main" xmlns="" id="{ECD717D3-7090-1243-B488-18730BC175AC}"/>
              </a:ext>
            </a:extLst>
          </p:cNvPr>
          <p:cNvSpPr/>
          <p:nvPr/>
        </p:nvSpPr>
        <p:spPr>
          <a:xfrm>
            <a:off x="6782933" y="3251781"/>
            <a:ext cx="4162571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Mg có hóa trị II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7" name="矩形 4">
            <a:extLst>
              <a:ext uri="{FF2B5EF4-FFF2-40B4-BE49-F238E27FC236}">
                <a16:creationId xmlns:a16="http://schemas.microsoft.com/office/drawing/2014/main" xmlns="" id="{DD39800E-DA18-6D43-8FD5-38D20357DE62}"/>
              </a:ext>
            </a:extLst>
          </p:cNvPr>
          <p:cNvSpPr/>
          <p:nvPr/>
        </p:nvSpPr>
        <p:spPr>
          <a:xfrm>
            <a:off x="7113701" y="4217453"/>
            <a:ext cx="3531326" cy="99732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 có hóa trị 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C940B19-8E07-184A-B2E1-0F2B44C0534D}"/>
              </a:ext>
            </a:extLst>
          </p:cNvPr>
          <p:cNvCxnSpPr/>
          <p:nvPr/>
        </p:nvCxnSpPr>
        <p:spPr>
          <a:xfrm flipV="1">
            <a:off x="4150241" y="1461876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32F2C646-A094-7D42-9B43-76CE99D9E852}"/>
              </a:ext>
            </a:extLst>
          </p:cNvPr>
          <p:cNvCxnSpPr/>
          <p:nvPr/>
        </p:nvCxnSpPr>
        <p:spPr>
          <a:xfrm flipV="1">
            <a:off x="4579559" y="24888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B135B150-6C2F-0E4D-8F15-212EE0BCCCA7}"/>
              </a:ext>
            </a:extLst>
          </p:cNvPr>
          <p:cNvCxnSpPr/>
          <p:nvPr/>
        </p:nvCxnSpPr>
        <p:spPr>
          <a:xfrm flipV="1">
            <a:off x="5144733" y="3385403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4565C39A-0505-7C44-884E-CE7AF190AC12}"/>
              </a:ext>
            </a:extLst>
          </p:cNvPr>
          <p:cNvCxnSpPr/>
          <p:nvPr/>
        </p:nvCxnSpPr>
        <p:spPr>
          <a:xfrm flipV="1">
            <a:off x="5520182" y="4195519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0A065A57-BAE9-A547-8B0B-4DD1A53C7BA5}"/>
              </a:ext>
            </a:extLst>
          </p:cNvPr>
          <p:cNvCxnSpPr/>
          <p:nvPr/>
        </p:nvCxnSpPr>
        <p:spPr>
          <a:xfrm flipV="1">
            <a:off x="5887713" y="51160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765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34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" grpId="0"/>
      <p:bldP spid="5" grpId="0"/>
      <p:bldP spid="28" grpId="0" animBg="1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628787" y="-256138"/>
            <a:ext cx="4750527" cy="4484912"/>
            <a:chOff x="7628709" y="-95794"/>
            <a:chExt cx="4750527" cy="4484912"/>
          </a:xfrm>
        </p:grpSpPr>
        <p:grpSp>
          <p:nvGrpSpPr>
            <p:cNvPr id="10" name="组合 9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381000" dist="38100" dir="19380000">
                    <a:srgbClr val="20B6BE">
                      <a:alpha val="21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任意多边形 13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4477754" y="2069431"/>
            <a:ext cx="3249862" cy="32498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614112" y="2172939"/>
            <a:ext cx="3014675" cy="301467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2"/>
          <p:cNvSpPr txBox="1"/>
          <p:nvPr/>
        </p:nvSpPr>
        <p:spPr>
          <a:xfrm>
            <a:off x="953284" y="2744923"/>
            <a:ext cx="30171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</a:rPr>
              <a:t>SỐ nguyên tử H</a:t>
            </a:r>
          </a:p>
          <a:p>
            <a:pPr algn="ctr"/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endParaRPr lang="zh-CN" altLang="en-US" sz="4400" b="1" dirty="0">
              <a:solidFill>
                <a:srgbClr val="19B4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8212184" y="4228774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77420" y="804356"/>
            <a:ext cx="11805313" cy="1363875"/>
            <a:chOff x="7146756" y="-991985"/>
            <a:chExt cx="6964247" cy="1363875"/>
          </a:xfrm>
        </p:grpSpPr>
        <p:sp>
          <p:nvSpPr>
            <p:cNvPr id="25" name="任意多边形 24"/>
            <p:cNvSpPr/>
            <p:nvPr/>
          </p:nvSpPr>
          <p:spPr>
            <a:xfrm flipH="1" flipV="1">
              <a:off x="7146756" y="-991985"/>
              <a:ext cx="6964247" cy="1363875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7442034" y="-932827"/>
              <a:ext cx="63466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6000" b="1" dirty="0">
                  <a:solidFill>
                    <a:schemeClr val="bg1"/>
                  </a:solidFill>
                  <a:latin typeface="A3.BebasNeueBold-San" panose="020B0606020202050201" pitchFamily="34" charset="77"/>
                  <a:ea typeface="微软雅黑" panose="020B0503020204020204" pitchFamily="34" charset="-122"/>
                </a:rPr>
                <a:t>VẬY CÒN NHÓM NGUYÊN TỬ</a:t>
              </a:r>
              <a:endParaRPr lang="zh-CN" altLang="en-US" sz="4000" dirty="0">
                <a:solidFill>
                  <a:schemeClr val="bg1"/>
                </a:solidFill>
                <a:latin typeface="A3.BebasNeueBold-San" panose="020B0606020202050201" pitchFamily="34" charset="77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7772400" y="3949367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20842" y="3957388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9335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62">
            <a:extLst>
              <a:ext uri="{FF2B5EF4-FFF2-40B4-BE49-F238E27FC236}">
                <a16:creationId xmlns:a16="http://schemas.microsoft.com/office/drawing/2014/main" xmlns="" id="{B0F9A0BC-427E-1D45-9A5C-0AE71D0BFEDD}"/>
              </a:ext>
            </a:extLst>
          </p:cNvPr>
          <p:cNvSpPr/>
          <p:nvPr/>
        </p:nvSpPr>
        <p:spPr>
          <a:xfrm>
            <a:off x="7755513" y="552661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163">
            <a:extLst>
              <a:ext uri="{FF2B5EF4-FFF2-40B4-BE49-F238E27FC236}">
                <a16:creationId xmlns:a16="http://schemas.microsoft.com/office/drawing/2014/main" xmlns="" id="{1134E01E-C68D-3341-AEAF-97C003B16629}"/>
              </a:ext>
            </a:extLst>
          </p:cNvPr>
          <p:cNvSpPr/>
          <p:nvPr/>
        </p:nvSpPr>
        <p:spPr>
          <a:xfrm>
            <a:off x="7043351" y="526291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42">
            <a:extLst>
              <a:ext uri="{FF2B5EF4-FFF2-40B4-BE49-F238E27FC236}">
                <a16:creationId xmlns:a16="http://schemas.microsoft.com/office/drawing/2014/main" xmlns="" id="{A74325C1-350C-474C-9B27-E71768B3C9B6}"/>
              </a:ext>
            </a:extLst>
          </p:cNvPr>
          <p:cNvGrpSpPr/>
          <p:nvPr/>
        </p:nvGrpSpPr>
        <p:grpSpPr>
          <a:xfrm>
            <a:off x="-643851" y="-310098"/>
            <a:ext cx="4735026" cy="4493622"/>
            <a:chOff x="-171735" y="-104503"/>
            <a:chExt cx="4735026" cy="4493622"/>
          </a:xfrm>
        </p:grpSpPr>
        <p:sp>
          <p:nvSpPr>
            <p:cNvPr id="5" name="任意多边形 122">
              <a:extLst>
                <a:ext uri="{FF2B5EF4-FFF2-40B4-BE49-F238E27FC236}">
                  <a16:creationId xmlns:a16="http://schemas.microsoft.com/office/drawing/2014/main" xmlns="" id="{87E25752-5977-9549-84B6-B8C53CF78A4E}"/>
                </a:ext>
              </a:extLst>
            </p:cNvPr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>
                <a:gd name="connsiteX0" fmla="*/ 66171 w 3897085"/>
                <a:gd name="connsiteY0" fmla="*/ 0 h 3474720"/>
                <a:gd name="connsiteX1" fmla="*/ 913544 w 3897085"/>
                <a:gd name="connsiteY1" fmla="*/ 0 h 3474720"/>
                <a:gd name="connsiteX2" fmla="*/ 941219 w 3897085"/>
                <a:gd name="connsiteY2" fmla="*/ 50987 h 3474720"/>
                <a:gd name="connsiteX3" fmla="*/ 979714 w 3897085"/>
                <a:gd name="connsiteY3" fmla="*/ 241662 h 3474720"/>
                <a:gd name="connsiteX4" fmla="*/ 941219 w 3897085"/>
                <a:gd name="connsiteY4" fmla="*/ 432337 h 3474720"/>
                <a:gd name="connsiteX5" fmla="*/ 940094 w 3897085"/>
                <a:gd name="connsiteY5" fmla="*/ 434410 h 3474720"/>
                <a:gd name="connsiteX6" fmla="*/ 973181 w 3897085"/>
                <a:gd name="connsiteY6" fmla="*/ 431074 h 3474720"/>
                <a:gd name="connsiteX7" fmla="*/ 1508797 w 3897085"/>
                <a:gd name="connsiteY7" fmla="*/ 786104 h 3474720"/>
                <a:gd name="connsiteX8" fmla="*/ 1526368 w 3897085"/>
                <a:gd name="connsiteY8" fmla="*/ 842708 h 3474720"/>
                <a:gd name="connsiteX9" fmla="*/ 1579016 w 3897085"/>
                <a:gd name="connsiteY9" fmla="*/ 799269 h 3474720"/>
                <a:gd name="connsiteX10" fmla="*/ 2057400 w 3897085"/>
                <a:gd name="connsiteY10" fmla="*/ 653143 h 3474720"/>
                <a:gd name="connsiteX11" fmla="*/ 2913018 w 3897085"/>
                <a:gd name="connsiteY11" fmla="*/ 1508761 h 3474720"/>
                <a:gd name="connsiteX12" fmla="*/ 2845779 w 3897085"/>
                <a:gd name="connsiteY12" fmla="*/ 1841806 h 3474720"/>
                <a:gd name="connsiteX13" fmla="*/ 2789968 w 3897085"/>
                <a:gd name="connsiteY13" fmla="*/ 1944631 h 3474720"/>
                <a:gd name="connsiteX14" fmla="*/ 2857646 w 3897085"/>
                <a:gd name="connsiteY14" fmla="*/ 1965639 h 3474720"/>
                <a:gd name="connsiteX15" fmla="*/ 3038685 w 3897085"/>
                <a:gd name="connsiteY15" fmla="*/ 2114721 h 3474720"/>
                <a:gd name="connsiteX16" fmla="*/ 3070970 w 3897085"/>
                <a:gd name="connsiteY16" fmla="*/ 2174202 h 3474720"/>
                <a:gd name="connsiteX17" fmla="*/ 3120278 w 3897085"/>
                <a:gd name="connsiteY17" fmla="*/ 2114440 h 3474720"/>
                <a:gd name="connsiteX18" fmla="*/ 3683725 w 3897085"/>
                <a:gd name="connsiteY18" fmla="*/ 1881052 h 3474720"/>
                <a:gd name="connsiteX19" fmla="*/ 3844315 w 3897085"/>
                <a:gd name="connsiteY19" fmla="*/ 1897241 h 3474720"/>
                <a:gd name="connsiteX20" fmla="*/ 3897085 w 3897085"/>
                <a:gd name="connsiteY20" fmla="*/ 1910810 h 3474720"/>
                <a:gd name="connsiteX21" fmla="*/ 3897085 w 3897085"/>
                <a:gd name="connsiteY21" fmla="*/ 3444963 h 3474720"/>
                <a:gd name="connsiteX22" fmla="*/ 3844315 w 3897085"/>
                <a:gd name="connsiteY22" fmla="*/ 3458531 h 3474720"/>
                <a:gd name="connsiteX23" fmla="*/ 3683725 w 3897085"/>
                <a:gd name="connsiteY23" fmla="*/ 3474720 h 3474720"/>
                <a:gd name="connsiteX24" fmla="*/ 2903080 w 3897085"/>
                <a:gd name="connsiteY24" fmla="*/ 2838476 h 3474720"/>
                <a:gd name="connsiteX25" fmla="*/ 2889774 w 3897085"/>
                <a:gd name="connsiteY25" fmla="*/ 2706488 h 3474720"/>
                <a:gd name="connsiteX26" fmla="*/ 2857646 w 3897085"/>
                <a:gd name="connsiteY26" fmla="*/ 2723927 h 3474720"/>
                <a:gd name="connsiteX27" fmla="*/ 2697479 w 3897085"/>
                <a:gd name="connsiteY27" fmla="*/ 2756263 h 3474720"/>
                <a:gd name="connsiteX28" fmla="*/ 2285999 w 3897085"/>
                <a:gd name="connsiteY28" fmla="*/ 2344783 h 3474720"/>
                <a:gd name="connsiteX29" fmla="*/ 2287265 w 3897085"/>
                <a:gd name="connsiteY29" fmla="*/ 2332230 h 3474720"/>
                <a:gd name="connsiteX30" fmla="*/ 2229837 w 3897085"/>
                <a:gd name="connsiteY30" fmla="*/ 2346996 h 3474720"/>
                <a:gd name="connsiteX31" fmla="*/ 2057400 w 3897085"/>
                <a:gd name="connsiteY31" fmla="*/ 2364379 h 3474720"/>
                <a:gd name="connsiteX32" fmla="*/ 1219165 w 3897085"/>
                <a:gd name="connsiteY32" fmla="*/ 1681198 h 3474720"/>
                <a:gd name="connsiteX33" fmla="*/ 1205410 w 3897085"/>
                <a:gd name="connsiteY33" fmla="*/ 1544751 h 3474720"/>
                <a:gd name="connsiteX34" fmla="*/ 1199448 w 3897085"/>
                <a:gd name="connsiteY34" fmla="*/ 1547987 h 3474720"/>
                <a:gd name="connsiteX35" fmla="*/ 973181 w 3897085"/>
                <a:gd name="connsiteY35" fmla="*/ 1593668 h 3474720"/>
                <a:gd name="connsiteX36" fmla="*/ 391884 w 3897085"/>
                <a:gd name="connsiteY36" fmla="*/ 1012371 h 3474720"/>
                <a:gd name="connsiteX37" fmla="*/ 437565 w 3897085"/>
                <a:gd name="connsiteY37" fmla="*/ 786104 h 3474720"/>
                <a:gd name="connsiteX38" fmla="*/ 468369 w 3897085"/>
                <a:gd name="connsiteY38" fmla="*/ 729353 h 3474720"/>
                <a:gd name="connsiteX39" fmla="*/ 391134 w 3897085"/>
                <a:gd name="connsiteY39" fmla="*/ 721567 h 3474720"/>
                <a:gd name="connsiteX40" fmla="*/ 0 w 3897085"/>
                <a:gd name="connsiteY40" fmla="*/ 241662 h 3474720"/>
                <a:gd name="connsiteX41" fmla="*/ 38496 w 3897085"/>
                <a:gd name="connsiteY41" fmla="*/ 50987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97085" h="347472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444500" dist="50800" dir="18900000">
                <a:srgbClr val="91F0F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19">
              <a:extLst>
                <a:ext uri="{FF2B5EF4-FFF2-40B4-BE49-F238E27FC236}">
                  <a16:creationId xmlns:a16="http://schemas.microsoft.com/office/drawing/2014/main" xmlns="" id="{0C299591-9D2A-2844-847B-BDD3C4299FFF}"/>
                </a:ext>
              </a:extLst>
            </p:cNvPr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88">
            <a:extLst>
              <a:ext uri="{FF2B5EF4-FFF2-40B4-BE49-F238E27FC236}">
                <a16:creationId xmlns:a16="http://schemas.microsoft.com/office/drawing/2014/main" xmlns="" id="{F529402B-EC16-7748-8E22-0AFD01A6C011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11" name="组合 89">
              <a:extLst>
                <a:ext uri="{FF2B5EF4-FFF2-40B4-BE49-F238E27FC236}">
                  <a16:creationId xmlns:a16="http://schemas.microsoft.com/office/drawing/2014/main" xmlns="" id="{4B41DAB7-EBB3-B24C-87EC-3CD0B28AC256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4" name="组合 92">
                <a:extLst>
                  <a:ext uri="{FF2B5EF4-FFF2-40B4-BE49-F238E27FC236}">
                    <a16:creationId xmlns:a16="http://schemas.microsoft.com/office/drawing/2014/main" xmlns="" id="{5DDB7763-607C-2F41-A3BD-856E7BFABC5B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6" name="矩形 94">
                  <a:extLst>
                    <a:ext uri="{FF2B5EF4-FFF2-40B4-BE49-F238E27FC236}">
                      <a16:creationId xmlns:a16="http://schemas.microsoft.com/office/drawing/2014/main" xmlns="" id="{71198B06-8358-0843-85EC-931E174BCBFA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95">
                  <a:extLst>
                    <a:ext uri="{FF2B5EF4-FFF2-40B4-BE49-F238E27FC236}">
                      <a16:creationId xmlns:a16="http://schemas.microsoft.com/office/drawing/2014/main" xmlns="" id="{CEF884A5-E370-DE48-A887-91753CE4DFE4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96">
                  <a:extLst>
                    <a:ext uri="{FF2B5EF4-FFF2-40B4-BE49-F238E27FC236}">
                      <a16:creationId xmlns:a16="http://schemas.microsoft.com/office/drawing/2014/main" xmlns="" id="{15376E09-02FB-4E41-9228-09049D00A9CB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任意多边形 93">
                <a:extLst>
                  <a:ext uri="{FF2B5EF4-FFF2-40B4-BE49-F238E27FC236}">
                    <a16:creationId xmlns:a16="http://schemas.microsoft.com/office/drawing/2014/main" xmlns="" id="{25D4C7D0-B6DD-F545-B646-6977B174B0D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90">
              <a:extLst>
                <a:ext uri="{FF2B5EF4-FFF2-40B4-BE49-F238E27FC236}">
                  <a16:creationId xmlns:a16="http://schemas.microsoft.com/office/drawing/2014/main" xmlns="" id="{AD159AE8-B8C1-0C43-9CCB-8929BD7C9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3" name="图片 91">
              <a:extLst>
                <a:ext uri="{FF2B5EF4-FFF2-40B4-BE49-F238E27FC236}">
                  <a16:creationId xmlns:a16="http://schemas.microsoft.com/office/drawing/2014/main" xmlns="" id="{C21BC841-F8B6-4946-B450-144B9441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xmlns="" id="{03650617-56F1-B547-9D72-1DCB7B4A8C41}"/>
              </a:ext>
            </a:extLst>
          </p:cNvPr>
          <p:cNvGrpSpPr/>
          <p:nvPr/>
        </p:nvGrpSpPr>
        <p:grpSpPr>
          <a:xfrm rot="19492581">
            <a:off x="-166078" y="917594"/>
            <a:ext cx="4163262" cy="2023900"/>
            <a:chOff x="7146754" y="-991987"/>
            <a:chExt cx="3755165" cy="1569568"/>
          </a:xfrm>
        </p:grpSpPr>
        <p:sp>
          <p:nvSpPr>
            <p:cNvPr id="20" name="任意多边形 24">
              <a:extLst>
                <a:ext uri="{FF2B5EF4-FFF2-40B4-BE49-F238E27FC236}">
                  <a16:creationId xmlns:a16="http://schemas.microsoft.com/office/drawing/2014/main" xmlns="" id="{449AA810-97CF-F343-B9B7-A7E25164CEF4}"/>
                </a:ext>
              </a:extLst>
            </p:cNvPr>
            <p:cNvSpPr/>
            <p:nvPr/>
          </p:nvSpPr>
          <p:spPr>
            <a:xfrm flipH="1" flipV="1">
              <a:off x="7146754" y="-991987"/>
              <a:ext cx="3755165" cy="1569568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8B4C9"/>
                  </a:solidFill>
                </a:ln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xmlns="" id="{FD84A8E0-814F-974A-B9DD-C75C5DD6014B}"/>
                </a:ext>
              </a:extLst>
            </p:cNvPr>
            <p:cNvSpPr txBox="1"/>
            <p:nvPr/>
          </p:nvSpPr>
          <p:spPr>
            <a:xfrm rot="21095305">
              <a:off x="7354703" y="-484902"/>
              <a:ext cx="3372061" cy="859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6600" b="1" dirty="0">
                  <a:solidFill>
                    <a:srgbClr val="18B4C9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 dụng</a:t>
              </a:r>
              <a:endParaRPr lang="zh-CN" altLang="en-US" sz="4400" dirty="0">
                <a:solidFill>
                  <a:srgbClr val="18B4C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矩形 6">
            <a:extLst>
              <a:ext uri="{FF2B5EF4-FFF2-40B4-BE49-F238E27FC236}">
                <a16:creationId xmlns:a16="http://schemas.microsoft.com/office/drawing/2014/main" xmlns="" id="{30CC96A7-49EF-334C-9ADE-529A8F5B8C42}"/>
              </a:ext>
            </a:extLst>
          </p:cNvPr>
          <p:cNvSpPr/>
          <p:nvPr/>
        </p:nvSpPr>
        <p:spPr>
          <a:xfrm>
            <a:off x="411579" y="5224984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矩形 6">
            <a:extLst>
              <a:ext uri="{FF2B5EF4-FFF2-40B4-BE49-F238E27FC236}">
                <a16:creationId xmlns:a16="http://schemas.microsoft.com/office/drawing/2014/main" xmlns="" id="{3DE6918B-8094-814C-A943-F7A0415DA396}"/>
              </a:ext>
            </a:extLst>
          </p:cNvPr>
          <p:cNvSpPr/>
          <p:nvPr/>
        </p:nvSpPr>
        <p:spPr>
          <a:xfrm>
            <a:off x="1865813" y="3812632"/>
            <a:ext cx="1782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xmlns="" id="{611FB966-3E6E-DC4C-A091-9E5F3B21EDAA}"/>
              </a:ext>
            </a:extLst>
          </p:cNvPr>
          <p:cNvSpPr/>
          <p:nvPr/>
        </p:nvSpPr>
        <p:spPr>
          <a:xfrm>
            <a:off x="3341606" y="2442514"/>
            <a:ext cx="1657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HNO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" name="矩形 6">
            <a:extLst>
              <a:ext uri="{FF2B5EF4-FFF2-40B4-BE49-F238E27FC236}">
                <a16:creationId xmlns:a16="http://schemas.microsoft.com/office/drawing/2014/main" xmlns="" id="{7A39F883-4BCD-F248-BE98-9F4D4EAC044F}"/>
              </a:ext>
            </a:extLst>
          </p:cNvPr>
          <p:cNvSpPr/>
          <p:nvPr/>
        </p:nvSpPr>
        <p:spPr>
          <a:xfrm>
            <a:off x="4912182" y="1254959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HOH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xmlns="" id="{4C67D162-F9CD-3041-91E2-4F4BAEA340C3}"/>
              </a:ext>
            </a:extLst>
          </p:cNvPr>
          <p:cNvSpPr txBox="1"/>
          <p:nvPr/>
        </p:nvSpPr>
        <p:spPr>
          <a:xfrm>
            <a:off x="7800200" y="1233171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OH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xmlns="" id="{CA5D71FE-58D0-5246-822D-7ACB5B1A5E9B}"/>
              </a:ext>
            </a:extLst>
          </p:cNvPr>
          <p:cNvSpPr txBox="1"/>
          <p:nvPr/>
        </p:nvSpPr>
        <p:spPr>
          <a:xfrm>
            <a:off x="6407137" y="2476044"/>
            <a:ext cx="2941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xmlns="" id="{307D8D02-C0F8-F542-BABD-BAB8EF9C5B50}"/>
              </a:ext>
            </a:extLst>
          </p:cNvPr>
          <p:cNvSpPr txBox="1"/>
          <p:nvPr/>
        </p:nvSpPr>
        <p:spPr>
          <a:xfrm>
            <a:off x="5107284" y="3797484"/>
            <a:ext cx="3206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xmlns="" id="{50159D24-24FD-0142-A313-54F21F45DC66}"/>
              </a:ext>
            </a:extLst>
          </p:cNvPr>
          <p:cNvSpPr txBox="1"/>
          <p:nvPr/>
        </p:nvSpPr>
        <p:spPr>
          <a:xfrm>
            <a:off x="3523201" y="5273473"/>
            <a:ext cx="3142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36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幼儿园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6936</TotalTime>
  <Words>1070</Words>
  <Application>Microsoft Office PowerPoint</Application>
  <PresentationFormat>Custom</PresentationFormat>
  <Paragraphs>301</Paragraphs>
  <Slides>26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小学幼儿园家长会PPT模板</dc:title>
  <dc:creator>Administrator</dc:creator>
  <cp:keywords>http:/www.ypppt.com</cp:keywords>
  <dc:description>http://www.ypppt.com/</dc:description>
  <cp:lastModifiedBy>VanEuro</cp:lastModifiedBy>
  <cp:revision>521</cp:revision>
  <dcterms:created xsi:type="dcterms:W3CDTF">2016-08-07T08:11:21Z</dcterms:created>
  <dcterms:modified xsi:type="dcterms:W3CDTF">2021-10-12T02:32:59Z</dcterms:modified>
</cp:coreProperties>
</file>